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56" r:id="rId3"/>
    <p:sldId id="272" r:id="rId4"/>
    <p:sldId id="259" r:id="rId5"/>
    <p:sldId id="257" r:id="rId6"/>
    <p:sldId id="270" r:id="rId7"/>
    <p:sldId id="273" r:id="rId8"/>
    <p:sldId id="264" r:id="rId9"/>
    <p:sldId id="277" r:id="rId10"/>
    <p:sldId id="276" r:id="rId11"/>
    <p:sldId id="278" r:id="rId12"/>
    <p:sldId id="279" r:id="rId13"/>
    <p:sldId id="266" r:id="rId14"/>
    <p:sldId id="269"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84" autoAdjust="0"/>
  </p:normalViewPr>
  <p:slideViewPr>
    <p:cSldViewPr>
      <p:cViewPr>
        <p:scale>
          <a:sx n="110" d="100"/>
          <a:sy n="110" d="100"/>
        </p:scale>
        <p:origin x="-6" y="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A375D-4401-4B4A-9CA4-CEDB63226B3A}" type="datetimeFigureOut">
              <a:rPr lang="en-US" smtClean="0"/>
              <a:t>10/13/2011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2C5BC-518A-4E81-95A3-C6911FFAB11B}" type="slidenum">
              <a:rPr lang="en-US" smtClean="0"/>
              <a:t>‹#›</a:t>
            </a:fld>
            <a:endParaRPr lang="en-US"/>
          </a:p>
        </p:txBody>
      </p:sp>
    </p:spTree>
    <p:extLst>
      <p:ext uri="{BB962C8B-B14F-4D97-AF65-F5344CB8AC3E}">
        <p14:creationId xmlns:p14="http://schemas.microsoft.com/office/powerpoint/2010/main" val="3166760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ciencemuseum.org.uk/WhoAmI/FindOutMore/Yourbrain/Howdodrugsaffectyourbrain/Whatisadrug.aspx"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ffectsofdrugs.info/2007/11/12/list-of-illegal-drug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theantidrug.com/drug-information/otc-prescription-drug-abuse/prescription-drug-rx-abuse/painkillers.aspx"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theantidrug.com/drug-information/otc-prescription-drug-abuse/prescription-drug-rx-abuse/painkillers.asp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3"/>
              </a:rPr>
              <a:t>http://www.sciencemuseum.org.uk/WhoAmI/FindOutMore/Yourbrain/Howdodrugsaffectyourbrain/Whatisadrug.aspx</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72C5BC-518A-4E81-95A3-C6911FFAB11B}" type="slidenum">
              <a:rPr lang="en-US" smtClean="0"/>
              <a:t>5</a:t>
            </a:fld>
            <a:endParaRPr lang="en-US"/>
          </a:p>
        </p:txBody>
      </p:sp>
    </p:spTree>
    <p:extLst>
      <p:ext uri="{BB962C8B-B14F-4D97-AF65-F5344CB8AC3E}">
        <p14:creationId xmlns:p14="http://schemas.microsoft.com/office/powerpoint/2010/main" val="418782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hlinkClick r:id="rId3"/>
              </a:rPr>
              <a:t>http://www.effectsofdrugs.info/2007/11/12/list-of-illegal-drugs/</a:t>
            </a: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72C5BC-518A-4E81-95A3-C6911FFAB11B}" type="slidenum">
              <a:rPr lang="en-US" smtClean="0"/>
              <a:t>6</a:t>
            </a:fld>
            <a:endParaRPr lang="en-US"/>
          </a:p>
        </p:txBody>
      </p:sp>
    </p:spTree>
    <p:extLst>
      <p:ext uri="{BB962C8B-B14F-4D97-AF65-F5344CB8AC3E}">
        <p14:creationId xmlns:p14="http://schemas.microsoft.com/office/powerpoint/2010/main" val="3272952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3"/>
              </a:rPr>
              <a:t>http://www.theantidrug.com/drug-information/otc-prescription-drug-abuse/prescription-drug-rx-abuse/painkillers.aspx</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72C5BC-518A-4E81-95A3-C6911FFAB11B}" type="slidenum">
              <a:rPr lang="en-US" smtClean="0"/>
              <a:t>8</a:t>
            </a:fld>
            <a:endParaRPr lang="en-US"/>
          </a:p>
        </p:txBody>
      </p:sp>
    </p:spTree>
    <p:extLst>
      <p:ext uri="{BB962C8B-B14F-4D97-AF65-F5344CB8AC3E}">
        <p14:creationId xmlns:p14="http://schemas.microsoft.com/office/powerpoint/2010/main" val="244720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3"/>
              </a:rPr>
              <a:t>http://www.theantidrug.com/drug-information/otc-prescription-drug-abuse/prescription-drug-rx-abuse/painkillers.aspx</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72C5BC-518A-4E81-95A3-C6911FFAB11B}" type="slidenum">
              <a:rPr lang="en-US" smtClean="0"/>
              <a:t>9</a:t>
            </a:fld>
            <a:endParaRPr lang="en-US"/>
          </a:p>
        </p:txBody>
      </p:sp>
    </p:spTree>
    <p:extLst>
      <p:ext uri="{BB962C8B-B14F-4D97-AF65-F5344CB8AC3E}">
        <p14:creationId xmlns:p14="http://schemas.microsoft.com/office/powerpoint/2010/main" val="467952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2C5BC-518A-4E81-95A3-C6911FFAB11B}" type="slidenum">
              <a:rPr lang="en-US" smtClean="0"/>
              <a:t>13</a:t>
            </a:fld>
            <a:endParaRPr lang="en-US"/>
          </a:p>
        </p:txBody>
      </p:sp>
    </p:spTree>
    <p:extLst>
      <p:ext uri="{BB962C8B-B14F-4D97-AF65-F5344CB8AC3E}">
        <p14:creationId xmlns:p14="http://schemas.microsoft.com/office/powerpoint/2010/main" val="362032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443405-5FB2-4F00-9536-80A67876C4A4}" type="datetimeFigureOut">
              <a:rPr lang="en-US" smtClean="0"/>
              <a:t>10/13/2011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332715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43405-5FB2-4F00-9536-80A67876C4A4}" type="datetimeFigureOut">
              <a:rPr lang="en-US" smtClean="0"/>
              <a:t>10/13/2011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398487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43405-5FB2-4F00-9536-80A67876C4A4}" type="datetimeFigureOut">
              <a:rPr lang="en-US" smtClean="0"/>
              <a:t>10/13/2011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346739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43405-5FB2-4F00-9536-80A67876C4A4}" type="datetimeFigureOut">
              <a:rPr lang="en-US" smtClean="0"/>
              <a:t>10/13/2011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238223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443405-5FB2-4F00-9536-80A67876C4A4}" type="datetimeFigureOut">
              <a:rPr lang="en-US" smtClean="0"/>
              <a:t>10/13/2011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125754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43405-5FB2-4F00-9536-80A67876C4A4}" type="datetimeFigureOut">
              <a:rPr lang="en-US" smtClean="0"/>
              <a:t>10/13/2011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415479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443405-5FB2-4F00-9536-80A67876C4A4}" type="datetimeFigureOut">
              <a:rPr lang="en-US" smtClean="0"/>
              <a:t>10/13/2011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109612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443405-5FB2-4F00-9536-80A67876C4A4}" type="datetimeFigureOut">
              <a:rPr lang="en-US" smtClean="0"/>
              <a:t>10/13/2011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85055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43405-5FB2-4F00-9536-80A67876C4A4}" type="datetimeFigureOut">
              <a:rPr lang="en-US" smtClean="0"/>
              <a:t>10/13/2011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325578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43405-5FB2-4F00-9536-80A67876C4A4}" type="datetimeFigureOut">
              <a:rPr lang="en-US" smtClean="0"/>
              <a:t>10/13/2011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392640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43405-5FB2-4F00-9536-80A67876C4A4}" type="datetimeFigureOut">
              <a:rPr lang="en-US" smtClean="0"/>
              <a:t>10/13/2011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FC70B-24DB-4FE0-B66D-CEE6D1D5E338}" type="slidenum">
              <a:rPr lang="en-US" smtClean="0"/>
              <a:t>‹#›</a:t>
            </a:fld>
            <a:endParaRPr lang="en-US"/>
          </a:p>
        </p:txBody>
      </p:sp>
    </p:spTree>
    <p:extLst>
      <p:ext uri="{BB962C8B-B14F-4D97-AF65-F5344CB8AC3E}">
        <p14:creationId xmlns:p14="http://schemas.microsoft.com/office/powerpoint/2010/main" val="203131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3">
            <a:alphaModFix amt="22000"/>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43405-5FB2-4F00-9536-80A67876C4A4}" type="datetimeFigureOut">
              <a:rPr lang="en-US" smtClean="0"/>
              <a:t>10/13/2011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FC70B-24DB-4FE0-B66D-CEE6D1D5E338}" type="slidenum">
              <a:rPr lang="en-US" smtClean="0"/>
              <a:t>‹#›</a:t>
            </a:fld>
            <a:endParaRPr lang="en-US"/>
          </a:p>
        </p:txBody>
      </p:sp>
    </p:spTree>
    <p:extLst>
      <p:ext uri="{BB962C8B-B14F-4D97-AF65-F5344CB8AC3E}">
        <p14:creationId xmlns:p14="http://schemas.microsoft.com/office/powerpoint/2010/main" val="3645269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JQVfsY0-ZR0&amp;feature=related"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addictionrecoverybasics.com/am-i-stupid-or-is-this-list-of-the-18-most-addictive-drugs-all-mixed-up/"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addictionrecoverybasics.com/am-i-stupid-or-is-this-list-of-the-18-most-addictive-drugs-all-mixed-up/" TargetMode="External"/><Relationship Id="rId2" Type="http://schemas.openxmlformats.org/officeDocument/2006/relationships/hyperlink" Target="http://www.sciencemuseum.org.uk/WhoAmI/FindOutMore/Yourbrain/Howdodrugsaffe" TargetMode="External"/><Relationship Id="rId1" Type="http://schemas.openxmlformats.org/officeDocument/2006/relationships/slideLayout" Target="../slideLayouts/slideLayout7.xml"/><Relationship Id="rId4" Type="http://schemas.openxmlformats.org/officeDocument/2006/relationships/hyperlink" Target="http://www.theantidrug.com/drug-information/otc-prescription-drug-abuse/prescription-drug-rx-abuse/painkillers.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sciencemuseum.org.uk/WhoAmI/FindOutMore/Yourbrain/Howdodrugsaffectyourbrain/Whatisadrug.aspx"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143000"/>
            <a:ext cx="6934200" cy="646331"/>
          </a:xfrm>
          <a:prstGeom prst="rect">
            <a:avLst/>
          </a:prstGeom>
        </p:spPr>
        <p:txBody>
          <a:bodyPr wrap="square">
            <a:spAutoFit/>
          </a:bodyPr>
          <a:lstStyle/>
          <a:p>
            <a:r>
              <a:rPr lang="en-US" dirty="0">
                <a:hlinkClick r:id="rId2"/>
              </a:rPr>
              <a:t>http://</a:t>
            </a:r>
            <a:r>
              <a:rPr lang="en-US" dirty="0" smtClean="0">
                <a:hlinkClick r:id="rId2"/>
              </a:rPr>
              <a:t>www.youtube.com/watch?v=JQVfsY0-ZR0&amp;feature=related</a:t>
            </a:r>
            <a:endParaRPr lang="en-US" dirty="0" smtClean="0"/>
          </a:p>
          <a:p>
            <a:endParaRPr lang="en-US" dirty="0"/>
          </a:p>
        </p:txBody>
      </p:sp>
      <p:sp>
        <p:nvSpPr>
          <p:cNvPr id="3" name="Rounded Rectangle 2"/>
          <p:cNvSpPr/>
          <p:nvPr/>
        </p:nvSpPr>
        <p:spPr>
          <a:xfrm>
            <a:off x="1554192" y="4495800"/>
            <a:ext cx="6172200" cy="10668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prstClr val="white"/>
                </a:solidFill>
              </a:rPr>
              <a:t>This video shows us one’s dependency on substances </a:t>
            </a:r>
            <a:endParaRPr lang="en-US" sz="3600" dirty="0">
              <a:solidFill>
                <a:prstClr val="white"/>
              </a:solidFill>
            </a:endParaRPr>
          </a:p>
        </p:txBody>
      </p:sp>
    </p:spTree>
    <p:extLst>
      <p:ext uri="{BB962C8B-B14F-4D97-AF65-F5344CB8AC3E}">
        <p14:creationId xmlns:p14="http://schemas.microsoft.com/office/powerpoint/2010/main" val="4357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52399"/>
            <a:ext cx="4148828" cy="1015663"/>
          </a:xfrm>
          <a:prstGeom prst="rect">
            <a:avLst/>
          </a:prstGeom>
          <a:noFill/>
        </p:spPr>
        <p:txBody>
          <a:bodyPr wrap="none" rtlCol="0">
            <a:spAutoFit/>
          </a:bodyPr>
          <a:lstStyle/>
          <a:p>
            <a:r>
              <a:rPr lang="en-US" sz="6000" dirty="0" smtClean="0">
                <a:solidFill>
                  <a:prstClr val="black"/>
                </a:solidFill>
              </a:rPr>
              <a:t>Main Point 3</a:t>
            </a:r>
            <a:endParaRPr lang="en-US" dirty="0">
              <a:solidFill>
                <a:prstClr val="black"/>
              </a:solidFill>
            </a:endParaRPr>
          </a:p>
        </p:txBody>
      </p:sp>
      <p:sp>
        <p:nvSpPr>
          <p:cNvPr id="4" name="Rounded Rectangle 3"/>
          <p:cNvSpPr/>
          <p:nvPr/>
        </p:nvSpPr>
        <p:spPr>
          <a:xfrm>
            <a:off x="1295398" y="2590800"/>
            <a:ext cx="6629401" cy="8382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OTHER ADDICTIVE SUBSTANCES</a:t>
            </a:r>
            <a:endParaRPr lang="en-US" sz="2800" dirty="0">
              <a:solidFill>
                <a:prstClr val="white"/>
              </a:solidFill>
            </a:endParaRPr>
          </a:p>
        </p:txBody>
      </p:sp>
      <p:grpSp>
        <p:nvGrpSpPr>
          <p:cNvPr id="10" name="Group 9"/>
          <p:cNvGrpSpPr/>
          <p:nvPr/>
        </p:nvGrpSpPr>
        <p:grpSpPr>
          <a:xfrm>
            <a:off x="1587" y="4876619"/>
            <a:ext cx="2587625" cy="1981381"/>
            <a:chOff x="1587" y="4876619"/>
            <a:chExt cx="2587625" cy="1981381"/>
          </a:xfrm>
        </p:grpSpPr>
        <p:pic>
          <p:nvPicPr>
            <p:cNvPr id="1026" name="Picture 2" descr="http://www.dimensionsguide.com/wp-content/uploads/2010/06/Beer-Case-Dimens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4876619"/>
              <a:ext cx="2587625" cy="19813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7312" y="6564343"/>
              <a:ext cx="1584325" cy="276999"/>
            </a:xfrm>
            <a:prstGeom prst="rect">
              <a:avLst/>
            </a:prstGeom>
            <a:noFill/>
          </p:spPr>
          <p:txBody>
            <a:bodyPr wrap="square" rtlCol="0">
              <a:spAutoFit/>
            </a:bodyPr>
            <a:lstStyle/>
            <a:p>
              <a:r>
                <a:rPr lang="en-US" sz="1200" dirty="0" smtClean="0">
                  <a:solidFill>
                    <a:prstClr val="black"/>
                  </a:solidFill>
                </a:rPr>
                <a:t>Google.com/images</a:t>
              </a:r>
              <a:endParaRPr lang="en-US" sz="1200" dirty="0">
                <a:solidFill>
                  <a:prstClr val="black"/>
                </a:solidFill>
              </a:endParaRPr>
            </a:p>
          </p:txBody>
        </p:sp>
      </p:grpSp>
      <p:grpSp>
        <p:nvGrpSpPr>
          <p:cNvPr id="11" name="Group 10"/>
          <p:cNvGrpSpPr/>
          <p:nvPr/>
        </p:nvGrpSpPr>
        <p:grpSpPr>
          <a:xfrm>
            <a:off x="3644656" y="4578728"/>
            <a:ext cx="2146544" cy="2253872"/>
            <a:chOff x="3581400" y="4578728"/>
            <a:chExt cx="2146544" cy="2253872"/>
          </a:xfrm>
        </p:grpSpPr>
        <p:pic>
          <p:nvPicPr>
            <p:cNvPr id="1028" name="Picture 4" descr="http://tattoo.falbepublishing.com/pot_leaf_tatto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578728"/>
              <a:ext cx="2146544" cy="22538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581400" y="6524823"/>
              <a:ext cx="1438855" cy="276999"/>
            </a:xfrm>
            <a:prstGeom prst="rect">
              <a:avLst/>
            </a:prstGeom>
            <a:noFill/>
          </p:spPr>
          <p:txBody>
            <a:bodyPr wrap="none" rtlCol="0">
              <a:spAutoFit/>
            </a:bodyPr>
            <a:lstStyle/>
            <a:p>
              <a:r>
                <a:rPr lang="en-US" sz="1200" dirty="0" smtClean="0">
                  <a:solidFill>
                    <a:prstClr val="black"/>
                  </a:solidFill>
                </a:rPr>
                <a:t>Google.com/images</a:t>
              </a:r>
              <a:endParaRPr lang="en-US" sz="1200" dirty="0">
                <a:solidFill>
                  <a:prstClr val="black"/>
                </a:solidFill>
              </a:endParaRPr>
            </a:p>
          </p:txBody>
        </p:sp>
      </p:grpSp>
      <p:grpSp>
        <p:nvGrpSpPr>
          <p:cNvPr id="12" name="Group 11"/>
          <p:cNvGrpSpPr/>
          <p:nvPr/>
        </p:nvGrpSpPr>
        <p:grpSpPr>
          <a:xfrm>
            <a:off x="6912286" y="4953000"/>
            <a:ext cx="2231714" cy="1879600"/>
            <a:chOff x="6912286" y="4953000"/>
            <a:chExt cx="2231714" cy="1879600"/>
          </a:xfrm>
        </p:grpSpPr>
        <p:pic>
          <p:nvPicPr>
            <p:cNvPr id="1030" name="Picture 6" descr="http://www.myinsurancerep.com/services/images/prescription_drug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2286" y="4953000"/>
              <a:ext cx="2231714" cy="18796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912286" y="6536929"/>
              <a:ext cx="1438855" cy="276999"/>
            </a:xfrm>
            <a:prstGeom prst="rect">
              <a:avLst/>
            </a:prstGeom>
            <a:noFill/>
          </p:spPr>
          <p:txBody>
            <a:bodyPr wrap="none" rtlCol="0">
              <a:spAutoFit/>
            </a:bodyPr>
            <a:lstStyle/>
            <a:p>
              <a:r>
                <a:rPr lang="en-US" sz="1200" dirty="0" smtClean="0">
                  <a:solidFill>
                    <a:prstClr val="black"/>
                  </a:solidFill>
                </a:rPr>
                <a:t>Google.com/images</a:t>
              </a:r>
              <a:endParaRPr lang="en-US" dirty="0">
                <a:solidFill>
                  <a:prstClr val="black"/>
                </a:solidFill>
              </a:endParaRPr>
            </a:p>
          </p:txBody>
        </p:sp>
      </p:grpSp>
    </p:spTree>
    <p:extLst>
      <p:ext uri="{BB962C8B-B14F-4D97-AF65-F5344CB8AC3E}">
        <p14:creationId xmlns:p14="http://schemas.microsoft.com/office/powerpoint/2010/main" val="1234236641"/>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8045" y="228600"/>
            <a:ext cx="7010400" cy="1938992"/>
          </a:xfrm>
          <a:prstGeom prst="rect">
            <a:avLst/>
          </a:prstGeom>
          <a:noFill/>
        </p:spPr>
        <p:txBody>
          <a:bodyPr wrap="square" rtlCol="0">
            <a:spAutoFit/>
          </a:bodyPr>
          <a:lstStyle/>
          <a:p>
            <a:pPr algn="ctr"/>
            <a:r>
              <a:rPr lang="en-US" sz="6000" dirty="0" smtClean="0">
                <a:solidFill>
                  <a:prstClr val="black"/>
                </a:solidFill>
                <a:effectLst>
                  <a:glow rad="431800">
                    <a:prstClr val="white">
                      <a:lumMod val="50000"/>
                    </a:prstClr>
                  </a:glow>
                </a:effectLst>
              </a:rPr>
              <a:t>NICOTINE</a:t>
            </a:r>
          </a:p>
          <a:p>
            <a:pPr algn="ctr"/>
            <a:r>
              <a:rPr lang="en-US" sz="6000" dirty="0" smtClean="0">
                <a:solidFill>
                  <a:prstClr val="black"/>
                </a:solidFill>
                <a:effectLst>
                  <a:glow rad="431800">
                    <a:prstClr val="white">
                      <a:lumMod val="50000"/>
                    </a:prstClr>
                  </a:glow>
                </a:effectLst>
              </a:rPr>
              <a:t>in cigarettes</a:t>
            </a:r>
            <a:endParaRPr lang="en-US" sz="6000" dirty="0">
              <a:solidFill>
                <a:prstClr val="black"/>
              </a:solidFill>
              <a:effectLst>
                <a:glow rad="431800">
                  <a:prstClr val="white">
                    <a:lumMod val="50000"/>
                  </a:prstClr>
                </a:glo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280541">
            <a:off x="6656490" y="2029859"/>
            <a:ext cx="1743075" cy="1743075"/>
          </a:xfrm>
          <a:prstGeom prst="rect">
            <a:avLst/>
          </a:prstGeom>
          <a:solidFill>
            <a:schemeClr val="tx1">
              <a:alpha val="0"/>
            </a:schemeClr>
          </a:solidFill>
          <a:ln>
            <a:noFill/>
          </a:ln>
          <a:effec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549667" flipH="1" flipV="1">
            <a:off x="472550" y="1463723"/>
            <a:ext cx="1856928" cy="1856928"/>
          </a:xfrm>
          <a:prstGeom prst="rect">
            <a:avLst/>
          </a:prstGeom>
          <a:solidFill>
            <a:schemeClr val="tx1">
              <a:alpha val="0"/>
            </a:schemeClr>
          </a:solidFill>
          <a:ln>
            <a:noFill/>
          </a:ln>
          <a:effectLst/>
        </p:spPr>
      </p:pic>
      <p:sp>
        <p:nvSpPr>
          <p:cNvPr id="5" name="TextBox 4"/>
          <p:cNvSpPr txBox="1"/>
          <p:nvPr/>
        </p:nvSpPr>
        <p:spPr>
          <a:xfrm>
            <a:off x="865517" y="2785980"/>
            <a:ext cx="1125629" cy="230832"/>
          </a:xfrm>
          <a:prstGeom prst="rect">
            <a:avLst/>
          </a:prstGeom>
          <a:noFill/>
        </p:spPr>
        <p:txBody>
          <a:bodyPr wrap="none" rtlCol="0">
            <a:spAutoFit/>
          </a:bodyPr>
          <a:lstStyle/>
          <a:p>
            <a:r>
              <a:rPr lang="en-US" sz="900" dirty="0" smtClean="0">
                <a:solidFill>
                  <a:prstClr val="black"/>
                </a:solidFill>
              </a:rPr>
              <a:t>Google.com/images</a:t>
            </a:r>
          </a:p>
        </p:txBody>
      </p:sp>
      <p:sp>
        <p:nvSpPr>
          <p:cNvPr id="9" name="Rectangle 8"/>
          <p:cNvSpPr/>
          <p:nvPr/>
        </p:nvSpPr>
        <p:spPr>
          <a:xfrm>
            <a:off x="88899" y="6525300"/>
            <a:ext cx="9144000" cy="461665"/>
          </a:xfrm>
          <a:prstGeom prst="rect">
            <a:avLst/>
          </a:prstGeom>
        </p:spPr>
        <p:txBody>
          <a:bodyPr wrap="square">
            <a:spAutoFit/>
          </a:bodyPr>
          <a:lstStyle/>
          <a:p>
            <a:r>
              <a:rPr lang="en-US" sz="1200" dirty="0">
                <a:solidFill>
                  <a:prstClr val="black"/>
                </a:solidFill>
                <a:hlinkClick r:id="rId3"/>
              </a:rPr>
              <a:t>http://addictionrecoverybasics.com/am-i-stupid-or-is-this-list-of-the-18-most-addictive-drugs-all-mixed-up</a:t>
            </a:r>
            <a:r>
              <a:rPr lang="en-US" sz="1200" dirty="0" smtClean="0">
                <a:solidFill>
                  <a:prstClr val="black"/>
                </a:solidFill>
                <a:hlinkClick r:id="rId3"/>
              </a:rPr>
              <a:t>/</a:t>
            </a:r>
            <a:endParaRPr lang="en-US" sz="1200" dirty="0" smtClean="0">
              <a:solidFill>
                <a:prstClr val="black"/>
              </a:solidFill>
            </a:endParaRPr>
          </a:p>
          <a:p>
            <a:endParaRPr lang="en-US" sz="1200" dirty="0">
              <a:solidFill>
                <a:prstClr val="black"/>
              </a:solidFill>
            </a:endParaRPr>
          </a:p>
        </p:txBody>
      </p:sp>
      <p:sp>
        <p:nvSpPr>
          <p:cNvPr id="10" name="TextBox 9"/>
          <p:cNvSpPr txBox="1"/>
          <p:nvPr/>
        </p:nvSpPr>
        <p:spPr>
          <a:xfrm>
            <a:off x="1122631" y="3505200"/>
            <a:ext cx="7010400" cy="1938992"/>
          </a:xfrm>
          <a:prstGeom prst="rect">
            <a:avLst/>
          </a:prstGeom>
          <a:noFill/>
        </p:spPr>
        <p:txBody>
          <a:bodyPr wrap="square" rtlCol="0">
            <a:spAutoFit/>
          </a:bodyPr>
          <a:lstStyle/>
          <a:p>
            <a:pPr algn="ctr"/>
            <a:r>
              <a:rPr lang="en-US" sz="6000" dirty="0" smtClean="0">
                <a:solidFill>
                  <a:prstClr val="black"/>
                </a:solidFill>
                <a:effectLst>
                  <a:glow rad="431800">
                    <a:prstClr val="white">
                      <a:lumMod val="50000"/>
                    </a:prstClr>
                  </a:glow>
                </a:effectLst>
              </a:rPr>
              <a:t>ALCOHOL</a:t>
            </a:r>
          </a:p>
          <a:p>
            <a:pPr algn="ctr"/>
            <a:r>
              <a:rPr lang="en-US" sz="6000" dirty="0" smtClean="0">
                <a:solidFill>
                  <a:prstClr val="black"/>
                </a:solidFill>
                <a:effectLst>
                  <a:glow rad="431800">
                    <a:prstClr val="white">
                      <a:lumMod val="50000"/>
                    </a:prstClr>
                  </a:glow>
                </a:effectLst>
              </a:rPr>
              <a:t>in some beverages</a:t>
            </a:r>
            <a:endParaRPr lang="en-US" sz="6000" dirty="0">
              <a:solidFill>
                <a:prstClr val="black"/>
              </a:solidFill>
              <a:effectLst>
                <a:glow rad="431800">
                  <a:prstClr val="white">
                    <a:lumMod val="50000"/>
                  </a:prstClr>
                </a:glow>
              </a:effectLst>
            </a:endParaRPr>
          </a:p>
        </p:txBody>
      </p:sp>
    </p:spTree>
    <p:extLst>
      <p:ext uri="{BB962C8B-B14F-4D97-AF65-F5344CB8AC3E}">
        <p14:creationId xmlns:p14="http://schemas.microsoft.com/office/powerpoint/2010/main" val="229181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172" y="0"/>
            <a:ext cx="3085909" cy="923330"/>
          </a:xfrm>
          <a:prstGeom prst="rect">
            <a:avLst/>
          </a:prstGeom>
          <a:noFill/>
        </p:spPr>
        <p:txBody>
          <a:bodyPr wrap="none" rtlCol="0">
            <a:spAutoFit/>
          </a:bodyPr>
          <a:lstStyle/>
          <a:p>
            <a:r>
              <a:rPr lang="en-US" sz="5400" b="1" dirty="0" smtClean="0">
                <a:solidFill>
                  <a:prstClr val="black"/>
                </a:solidFill>
              </a:rPr>
              <a:t>Summary </a:t>
            </a:r>
            <a:endParaRPr lang="en-US" sz="5400" b="1" dirty="0">
              <a:solidFill>
                <a:prstClr val="black"/>
              </a:solidFill>
            </a:endParaRPr>
          </a:p>
        </p:txBody>
      </p:sp>
      <p:sp>
        <p:nvSpPr>
          <p:cNvPr id="4" name="Rounded Rectangle 3"/>
          <p:cNvSpPr/>
          <p:nvPr/>
        </p:nvSpPr>
        <p:spPr>
          <a:xfrm>
            <a:off x="1217762" y="2057400"/>
            <a:ext cx="6172200" cy="5334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prstClr val="white"/>
                </a:solidFill>
              </a:rPr>
              <a:t>ADDICTION from NON- PRESPRCIPTION DRUGS</a:t>
            </a:r>
            <a:endParaRPr lang="en-US" sz="2400" dirty="0">
              <a:solidFill>
                <a:prstClr val="white"/>
              </a:solidFill>
            </a:endParaRPr>
          </a:p>
        </p:txBody>
      </p:sp>
      <p:sp>
        <p:nvSpPr>
          <p:cNvPr id="5" name="Rounded Rectangle 4"/>
          <p:cNvSpPr/>
          <p:nvPr/>
        </p:nvSpPr>
        <p:spPr>
          <a:xfrm>
            <a:off x="2057400" y="4103435"/>
            <a:ext cx="6602257" cy="60744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ADDICTION TO  TWO MAJOR SUBSTANCES</a:t>
            </a:r>
            <a:endParaRPr lang="en-US" sz="2800" dirty="0">
              <a:solidFill>
                <a:prstClr val="white"/>
              </a:solidFill>
            </a:endParaRPr>
          </a:p>
        </p:txBody>
      </p:sp>
      <p:sp>
        <p:nvSpPr>
          <p:cNvPr id="15" name="Rounded Rectangle 14"/>
          <p:cNvSpPr/>
          <p:nvPr/>
        </p:nvSpPr>
        <p:spPr>
          <a:xfrm>
            <a:off x="1855943" y="2743200"/>
            <a:ext cx="6172200" cy="6477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and from PRESCRIPTION DRUGS</a:t>
            </a:r>
            <a:endParaRPr lang="en-US" sz="2800" dirty="0">
              <a:solidFill>
                <a:prstClr val="white"/>
              </a:solidFill>
            </a:endParaRPr>
          </a:p>
        </p:txBody>
      </p:sp>
      <p:sp>
        <p:nvSpPr>
          <p:cNvPr id="16" name="TextBox 15"/>
          <p:cNvSpPr txBox="1"/>
          <p:nvPr/>
        </p:nvSpPr>
        <p:spPr>
          <a:xfrm>
            <a:off x="480204" y="1299713"/>
            <a:ext cx="5907195" cy="646331"/>
          </a:xfrm>
          <a:prstGeom prst="rect">
            <a:avLst/>
          </a:prstGeom>
          <a:noFill/>
        </p:spPr>
        <p:txBody>
          <a:bodyPr wrap="none" rtlCol="0">
            <a:spAutoFit/>
          </a:bodyPr>
          <a:lstStyle/>
          <a:p>
            <a:r>
              <a:rPr lang="en-US" sz="3600" b="1" dirty="0" smtClean="0">
                <a:solidFill>
                  <a:prstClr val="black"/>
                </a:solidFill>
              </a:rPr>
              <a:t>I have presented that there is </a:t>
            </a:r>
            <a:endParaRPr lang="en-US" sz="3600" b="1" dirty="0">
              <a:solidFill>
                <a:prstClr val="black"/>
              </a:solidFill>
            </a:endParaRPr>
          </a:p>
        </p:txBody>
      </p:sp>
      <p:sp>
        <p:nvSpPr>
          <p:cNvPr id="17" name="TextBox 16"/>
          <p:cNvSpPr txBox="1"/>
          <p:nvPr/>
        </p:nvSpPr>
        <p:spPr>
          <a:xfrm>
            <a:off x="652732" y="3505200"/>
            <a:ext cx="3146631" cy="646331"/>
          </a:xfrm>
          <a:prstGeom prst="rect">
            <a:avLst/>
          </a:prstGeom>
          <a:noFill/>
        </p:spPr>
        <p:txBody>
          <a:bodyPr wrap="none" rtlCol="0">
            <a:spAutoFit/>
          </a:bodyPr>
          <a:lstStyle/>
          <a:p>
            <a:r>
              <a:rPr lang="en-US" sz="3600" b="1" dirty="0" smtClean="0">
                <a:solidFill>
                  <a:prstClr val="black"/>
                </a:solidFill>
              </a:rPr>
              <a:t>There is also an</a:t>
            </a:r>
            <a:endParaRPr lang="en-US" sz="3600" b="1" dirty="0">
              <a:solidFill>
                <a:prstClr val="black"/>
              </a:solidFill>
            </a:endParaRPr>
          </a:p>
        </p:txBody>
      </p:sp>
      <p:sp>
        <p:nvSpPr>
          <p:cNvPr id="3" name="Rectangle 2"/>
          <p:cNvSpPr/>
          <p:nvPr/>
        </p:nvSpPr>
        <p:spPr>
          <a:xfrm>
            <a:off x="2014639" y="5181600"/>
            <a:ext cx="6030757" cy="646331"/>
          </a:xfrm>
          <a:prstGeom prst="rect">
            <a:avLst/>
          </a:prstGeom>
        </p:spPr>
        <p:txBody>
          <a:bodyPr wrap="square">
            <a:spAutoFit/>
          </a:bodyPr>
          <a:lstStyle/>
          <a:p>
            <a:pPr lvl="0"/>
            <a:r>
              <a:rPr lang="en-US" sz="3600" b="1" dirty="0" smtClean="0">
                <a:solidFill>
                  <a:prstClr val="black"/>
                </a:solidFill>
              </a:rPr>
              <a:t>Let’s see if we can remember…</a:t>
            </a:r>
            <a:endParaRPr lang="en-US" sz="3600" b="1" dirty="0">
              <a:solidFill>
                <a:prstClr val="black"/>
              </a:solidFill>
            </a:endParaRPr>
          </a:p>
        </p:txBody>
      </p:sp>
    </p:spTree>
    <p:extLst>
      <p:ext uri="{BB962C8B-B14F-4D97-AF65-F5344CB8AC3E}">
        <p14:creationId xmlns:p14="http://schemas.microsoft.com/office/powerpoint/2010/main" val="2808140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6" grpId="0"/>
      <p:bldP spid="17"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133600"/>
            <a:ext cx="5029200" cy="2062103"/>
          </a:xfrm>
          <a:prstGeom prst="rect">
            <a:avLst/>
          </a:prstGeom>
          <a:noFill/>
        </p:spPr>
        <p:txBody>
          <a:bodyPr wrap="square" rtlCol="0">
            <a:spAutoFit/>
          </a:bodyPr>
          <a:lstStyle/>
          <a:p>
            <a:pPr algn="ctr"/>
            <a:r>
              <a:rPr lang="en-US" sz="3200" b="1" dirty="0" smtClean="0"/>
              <a:t>Even  </a:t>
            </a:r>
            <a:r>
              <a:rPr lang="en-US" sz="3200" b="1" dirty="0"/>
              <a:t>drugs </a:t>
            </a:r>
            <a:r>
              <a:rPr lang="en-US" sz="3200" b="1" dirty="0" smtClean="0"/>
              <a:t>or drinks or recreational things like cigarettes can </a:t>
            </a:r>
            <a:r>
              <a:rPr lang="en-US" sz="3200" b="1" dirty="0"/>
              <a:t>have </a:t>
            </a:r>
            <a:r>
              <a:rPr lang="en-US" sz="3200" b="1" dirty="0" smtClean="0"/>
              <a:t>addicting substances.</a:t>
            </a:r>
            <a:endParaRPr lang="en-US" sz="3200" b="1" dirty="0"/>
          </a:p>
        </p:txBody>
      </p:sp>
      <p:sp>
        <p:nvSpPr>
          <p:cNvPr id="4" name="Rectangle 3"/>
          <p:cNvSpPr/>
          <p:nvPr/>
        </p:nvSpPr>
        <p:spPr>
          <a:xfrm>
            <a:off x="304800" y="207034"/>
            <a:ext cx="6294352" cy="830997"/>
          </a:xfrm>
          <a:prstGeom prst="rect">
            <a:avLst/>
          </a:prstGeom>
        </p:spPr>
        <p:txBody>
          <a:bodyPr wrap="none">
            <a:spAutoFit/>
          </a:bodyPr>
          <a:lstStyle/>
          <a:p>
            <a:pPr lvl="0" algn="ctr"/>
            <a:r>
              <a:rPr lang="en-US" sz="4800" dirty="0" smtClean="0">
                <a:solidFill>
                  <a:prstClr val="black"/>
                </a:solidFill>
              </a:rPr>
              <a:t>CONCLUDING THOUGHT</a:t>
            </a:r>
            <a:endParaRPr lang="en-US" sz="4800" dirty="0">
              <a:solidFill>
                <a:prstClr val="black"/>
              </a:solidFill>
            </a:endParaRPr>
          </a:p>
        </p:txBody>
      </p:sp>
    </p:spTree>
    <p:extLst>
      <p:ext uri="{BB962C8B-B14F-4D97-AF65-F5344CB8AC3E}">
        <p14:creationId xmlns:p14="http://schemas.microsoft.com/office/powerpoint/2010/main" val="461157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0"/>
            <a:ext cx="2286000" cy="1323439"/>
          </a:xfrm>
          <a:prstGeom prst="rect">
            <a:avLst/>
          </a:prstGeom>
          <a:noFill/>
        </p:spPr>
        <p:txBody>
          <a:bodyPr wrap="square" rtlCol="0">
            <a:spAutoFit/>
          </a:bodyPr>
          <a:lstStyle/>
          <a:p>
            <a:r>
              <a:rPr lang="en-US" sz="8000" dirty="0" smtClean="0"/>
              <a:t>Q&amp;A</a:t>
            </a:r>
            <a:endParaRPr lang="en-US" sz="8000" dirty="0"/>
          </a:p>
        </p:txBody>
      </p:sp>
      <p:sp>
        <p:nvSpPr>
          <p:cNvPr id="3" name="TextBox 2"/>
          <p:cNvSpPr txBox="1"/>
          <p:nvPr/>
        </p:nvSpPr>
        <p:spPr>
          <a:xfrm>
            <a:off x="2247900" y="2828836"/>
            <a:ext cx="4648200" cy="1200329"/>
          </a:xfrm>
          <a:prstGeom prst="rect">
            <a:avLst/>
          </a:prstGeom>
          <a:noFill/>
        </p:spPr>
        <p:txBody>
          <a:bodyPr wrap="square" rtlCol="0">
            <a:spAutoFit/>
          </a:bodyPr>
          <a:lstStyle/>
          <a:p>
            <a:pPr algn="ctr"/>
            <a:r>
              <a:rPr lang="en-US" sz="3600" dirty="0" smtClean="0"/>
              <a:t>MARK PALUCCI</a:t>
            </a:r>
          </a:p>
          <a:p>
            <a:pPr algn="ctr"/>
            <a:r>
              <a:rPr lang="en-US" sz="3600" dirty="0" smtClean="0"/>
              <a:t>MRP5257@psu.edu</a:t>
            </a:r>
            <a:endParaRPr lang="en-US" sz="3600" dirty="0"/>
          </a:p>
        </p:txBody>
      </p:sp>
    </p:spTree>
    <p:extLst>
      <p:ext uri="{BB962C8B-B14F-4D97-AF65-F5344CB8AC3E}">
        <p14:creationId xmlns:p14="http://schemas.microsoft.com/office/powerpoint/2010/main" val="3803638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52400"/>
            <a:ext cx="5029200" cy="1015663"/>
          </a:xfrm>
          <a:prstGeom prst="rect">
            <a:avLst/>
          </a:prstGeom>
          <a:noFill/>
        </p:spPr>
        <p:txBody>
          <a:bodyPr wrap="square" rtlCol="0" anchor="ctr">
            <a:spAutoFit/>
          </a:bodyPr>
          <a:lstStyle/>
          <a:p>
            <a:pPr algn="ctr"/>
            <a:r>
              <a:rPr lang="en-US" sz="6000" dirty="0" smtClean="0"/>
              <a:t>References</a:t>
            </a:r>
          </a:p>
        </p:txBody>
      </p:sp>
      <p:sp>
        <p:nvSpPr>
          <p:cNvPr id="3" name="TextBox 2"/>
          <p:cNvSpPr txBox="1"/>
          <p:nvPr/>
        </p:nvSpPr>
        <p:spPr>
          <a:xfrm>
            <a:off x="304800" y="1214735"/>
            <a:ext cx="8382000" cy="7017306"/>
          </a:xfrm>
          <a:prstGeom prst="rect">
            <a:avLst/>
          </a:prstGeom>
          <a:noFill/>
        </p:spPr>
        <p:txBody>
          <a:bodyPr wrap="square" rtlCol="0">
            <a:spAutoFit/>
          </a:bodyPr>
          <a:lstStyle/>
          <a:p>
            <a:r>
              <a:rPr lang="en-US" b="1" dirty="0" smtClean="0">
                <a:solidFill>
                  <a:prstClr val="black"/>
                </a:solidFill>
              </a:rPr>
              <a:t>Pictures from</a:t>
            </a:r>
          </a:p>
          <a:p>
            <a:endParaRPr lang="en-US" b="1" dirty="0" smtClean="0">
              <a:solidFill>
                <a:prstClr val="black"/>
              </a:solidFill>
            </a:endParaRPr>
          </a:p>
          <a:p>
            <a:r>
              <a:rPr lang="en-US" b="1" dirty="0" smtClean="0">
                <a:solidFill>
                  <a:prstClr val="black"/>
                </a:solidFill>
              </a:rPr>
              <a:t>google.com images and from media photobucket.com</a:t>
            </a:r>
          </a:p>
          <a:p>
            <a:endParaRPr lang="en-US" b="1" dirty="0" smtClean="0">
              <a:solidFill>
                <a:prstClr val="black"/>
              </a:solidFill>
            </a:endParaRPr>
          </a:p>
          <a:p>
            <a:pPr lvl="0"/>
            <a:r>
              <a:rPr lang="en-US" sz="3600" b="1" dirty="0" smtClean="0">
                <a:solidFill>
                  <a:prstClr val="black"/>
                </a:solidFill>
              </a:rPr>
              <a:t>Cited Information from</a:t>
            </a:r>
          </a:p>
          <a:p>
            <a:pPr lvl="0"/>
            <a:endParaRPr lang="en-US" sz="3600" b="1" dirty="0">
              <a:solidFill>
                <a:prstClr val="black"/>
              </a:solidFill>
            </a:endParaRPr>
          </a:p>
          <a:p>
            <a:endParaRPr lang="en-US" u="sng" dirty="0">
              <a:solidFill>
                <a:schemeClr val="accent1"/>
              </a:solidFill>
            </a:endParaRPr>
          </a:p>
          <a:p>
            <a:r>
              <a:rPr lang="en-US" u="sng" dirty="0" smtClean="0">
                <a:solidFill>
                  <a:schemeClr val="accent1"/>
                </a:solidFill>
                <a:hlinkClick r:id="rId2"/>
              </a:rPr>
              <a:t>http</a:t>
            </a:r>
            <a:r>
              <a:rPr lang="en-US" u="sng" dirty="0">
                <a:solidFill>
                  <a:schemeClr val="accent1"/>
                </a:solidFill>
                <a:hlinkClick r:id="rId2"/>
              </a:rPr>
              <a:t>://</a:t>
            </a:r>
            <a:r>
              <a:rPr lang="en-US" u="sng" dirty="0" smtClean="0">
                <a:solidFill>
                  <a:schemeClr val="accent1"/>
                </a:solidFill>
                <a:hlinkClick r:id="rId2"/>
              </a:rPr>
              <a:t>www.sciencemuseum.org.uk/WhoAmI/FindOutMore/Yourbrain/Howdodrugsaffe</a:t>
            </a:r>
            <a:endParaRPr lang="en-US" u="sng" dirty="0" smtClean="0">
              <a:solidFill>
                <a:schemeClr val="accent1"/>
              </a:solidFill>
            </a:endParaRPr>
          </a:p>
          <a:p>
            <a:r>
              <a:rPr lang="en-US" u="sng" dirty="0" err="1" smtClean="0">
                <a:solidFill>
                  <a:schemeClr val="accent1"/>
                </a:solidFill>
              </a:rPr>
              <a:t>ctyourbrain</a:t>
            </a:r>
            <a:r>
              <a:rPr lang="en-US" u="sng" dirty="0" smtClean="0">
                <a:solidFill>
                  <a:schemeClr val="accent1"/>
                </a:solidFill>
              </a:rPr>
              <a:t>/Whatisadrug.aspx</a:t>
            </a:r>
          </a:p>
          <a:p>
            <a:endParaRPr lang="en-US" u="sng" dirty="0" smtClean="0">
              <a:solidFill>
                <a:schemeClr val="accent1"/>
              </a:solidFill>
            </a:endParaRPr>
          </a:p>
          <a:p>
            <a:endParaRPr lang="en-US" u="sng" dirty="0" smtClean="0">
              <a:solidFill>
                <a:schemeClr val="accent1"/>
              </a:solidFill>
              <a:hlinkClick r:id="rId3"/>
            </a:endParaRPr>
          </a:p>
          <a:p>
            <a:r>
              <a:rPr lang="en-US" u="sng" dirty="0" smtClean="0">
                <a:solidFill>
                  <a:schemeClr val="accent1"/>
                </a:solidFill>
                <a:hlinkClick r:id="rId3"/>
              </a:rPr>
              <a:t>http</a:t>
            </a:r>
            <a:r>
              <a:rPr lang="en-US" u="sng" dirty="0">
                <a:solidFill>
                  <a:schemeClr val="accent1"/>
                </a:solidFill>
                <a:hlinkClick r:id="rId3"/>
              </a:rPr>
              <a:t>://addictionrecoverybasics.com/am-i-stupid-or-is-this-list-of-the-18-most-addictive-drugs-all-mixed-up</a:t>
            </a:r>
            <a:r>
              <a:rPr lang="en-US" u="sng" dirty="0" smtClean="0">
                <a:solidFill>
                  <a:schemeClr val="accent1"/>
                </a:solidFill>
                <a:hlinkClick r:id="rId3"/>
              </a:rPr>
              <a:t>/</a:t>
            </a:r>
            <a:endParaRPr lang="en-US" u="sng" dirty="0" smtClean="0">
              <a:solidFill>
                <a:schemeClr val="accent1"/>
              </a:solidFill>
            </a:endParaRPr>
          </a:p>
          <a:p>
            <a:endParaRPr lang="en-US" u="sng" dirty="0">
              <a:solidFill>
                <a:schemeClr val="accent1"/>
              </a:solidFill>
            </a:endParaRPr>
          </a:p>
          <a:p>
            <a:r>
              <a:rPr lang="en-US" u="sng" dirty="0">
                <a:solidFill>
                  <a:schemeClr val="accent1"/>
                </a:solidFill>
                <a:hlinkClick r:id="rId4"/>
              </a:rPr>
              <a:t>http://</a:t>
            </a:r>
            <a:r>
              <a:rPr lang="en-US" u="sng" dirty="0" smtClean="0">
                <a:solidFill>
                  <a:schemeClr val="accent1"/>
                </a:solidFill>
                <a:hlinkClick r:id="rId4"/>
              </a:rPr>
              <a:t>www.theantidrug.com/drug-information/otc-prescription-drug-abuse/prescription-drug-rx-abuse/painkillers.aspx</a:t>
            </a:r>
            <a:endParaRPr lang="en-US" u="sng" dirty="0" smtClean="0">
              <a:solidFill>
                <a:schemeClr val="accent1"/>
              </a:solidFill>
            </a:endParaRPr>
          </a:p>
          <a:p>
            <a:endParaRPr lang="en-US" u="sng" dirty="0" smtClean="0">
              <a:solidFill>
                <a:schemeClr val="accent1"/>
              </a:solidFill>
            </a:endParaRPr>
          </a:p>
          <a:p>
            <a:endParaRPr lang="en-US" u="sng" dirty="0" smtClean="0">
              <a:solidFill>
                <a:schemeClr val="accent1"/>
              </a:solidFill>
            </a:endParaRPr>
          </a:p>
          <a:p>
            <a:endParaRPr lang="en-US" u="sng" dirty="0">
              <a:solidFill>
                <a:schemeClr val="accent1"/>
              </a:solidFill>
            </a:endParaRPr>
          </a:p>
          <a:p>
            <a:endParaRPr lang="en-US" u="sng" dirty="0" smtClean="0">
              <a:solidFill>
                <a:schemeClr val="accent1"/>
              </a:solidFill>
            </a:endParaRPr>
          </a:p>
          <a:p>
            <a:endParaRPr lang="en-US" u="sng" dirty="0" smtClean="0">
              <a:solidFill>
                <a:schemeClr val="accent1"/>
              </a:solidFill>
            </a:endParaRPr>
          </a:p>
          <a:p>
            <a:endParaRPr lang="en-US" u="sng" dirty="0">
              <a:solidFill>
                <a:schemeClr val="accent1"/>
              </a:solidFill>
            </a:endParaRPr>
          </a:p>
          <a:p>
            <a:endParaRPr lang="en-US" dirty="0"/>
          </a:p>
        </p:txBody>
      </p:sp>
    </p:spTree>
    <p:extLst>
      <p:ext uri="{BB962C8B-B14F-4D97-AF65-F5344CB8AC3E}">
        <p14:creationId xmlns:p14="http://schemas.microsoft.com/office/powerpoint/2010/main" val="42618231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8300" y="1066800"/>
            <a:ext cx="5867400" cy="1754326"/>
          </a:xfrm>
          <a:prstGeom prst="rect">
            <a:avLst/>
          </a:prstGeom>
          <a:noFill/>
        </p:spPr>
        <p:txBody>
          <a:bodyPr wrap="square" rtlCol="0">
            <a:spAutoFit/>
          </a:bodyPr>
          <a:lstStyle/>
          <a:p>
            <a:pPr algn="ctr"/>
            <a:r>
              <a:rPr lang="en-US" sz="5400" dirty="0" smtClean="0"/>
              <a:t>Drugs and Addictive Substances</a:t>
            </a:r>
          </a:p>
        </p:txBody>
      </p:sp>
      <p:sp>
        <p:nvSpPr>
          <p:cNvPr id="5" name="TextBox 4"/>
          <p:cNvSpPr txBox="1"/>
          <p:nvPr/>
        </p:nvSpPr>
        <p:spPr>
          <a:xfrm>
            <a:off x="762000" y="4038600"/>
            <a:ext cx="7391400" cy="2339102"/>
          </a:xfrm>
          <a:prstGeom prst="rect">
            <a:avLst/>
          </a:prstGeom>
          <a:noFill/>
        </p:spPr>
        <p:txBody>
          <a:bodyPr wrap="square" rtlCol="0" anchor="ctr">
            <a:spAutoFit/>
          </a:bodyPr>
          <a:lstStyle/>
          <a:p>
            <a:pPr algn="ctr" fontAlgn="auto">
              <a:spcAft>
                <a:spcPts val="0"/>
              </a:spcAft>
              <a:buFont typeface="Wingdings 2"/>
              <a:buNone/>
              <a:defRPr/>
            </a:pPr>
            <a:r>
              <a:rPr lang="en-US" sz="3600" b="1" dirty="0" smtClean="0"/>
              <a:t>MARK PALUCCI</a:t>
            </a:r>
            <a:endParaRPr lang="en-US" sz="3600" b="1" dirty="0"/>
          </a:p>
          <a:p>
            <a:pPr algn="ctr">
              <a:spcBef>
                <a:spcPct val="0"/>
              </a:spcBef>
              <a:defRPr/>
            </a:pPr>
            <a:r>
              <a:rPr lang="en-US" sz="2800" b="1" dirty="0"/>
              <a:t>         CAS100A Effective Speech Communication</a:t>
            </a:r>
          </a:p>
          <a:p>
            <a:pPr algn="ctr" fontAlgn="auto">
              <a:spcAft>
                <a:spcPts val="0"/>
              </a:spcAft>
              <a:buFont typeface="Wingdings 2"/>
              <a:buNone/>
              <a:defRPr/>
            </a:pPr>
            <a:r>
              <a:rPr lang="en-US" sz="3200" b="1" dirty="0"/>
              <a:t> Penn State Hazleton</a:t>
            </a:r>
          </a:p>
          <a:p>
            <a:pPr algn="ctr" fontAlgn="auto">
              <a:spcAft>
                <a:spcPts val="0"/>
              </a:spcAft>
              <a:buFont typeface="Wingdings 2"/>
              <a:buNone/>
              <a:defRPr/>
            </a:pPr>
            <a:r>
              <a:rPr lang="en-US" sz="3200" b="1" dirty="0" smtClean="0"/>
              <a:t>Oct 10,2011 </a:t>
            </a:r>
            <a:endParaRPr lang="en-US" sz="3600" b="1" i="1" dirty="0"/>
          </a:p>
          <a:p>
            <a:endParaRPr lang="en-US" dirty="0"/>
          </a:p>
        </p:txBody>
      </p:sp>
    </p:spTree>
    <p:extLst>
      <p:ext uri="{BB962C8B-B14F-4D97-AF65-F5344CB8AC3E}">
        <p14:creationId xmlns:p14="http://schemas.microsoft.com/office/powerpoint/2010/main" val="2823578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3005" y="23003"/>
            <a:ext cx="2978316" cy="830997"/>
          </a:xfrm>
          <a:prstGeom prst="rect">
            <a:avLst/>
          </a:prstGeom>
          <a:noFill/>
        </p:spPr>
        <p:txBody>
          <a:bodyPr wrap="none" rtlCol="0">
            <a:spAutoFit/>
          </a:bodyPr>
          <a:lstStyle/>
          <a:p>
            <a:r>
              <a:rPr lang="en-US" sz="4800" b="1" dirty="0" smtClean="0">
                <a:solidFill>
                  <a:prstClr val="black"/>
                </a:solidFill>
              </a:rPr>
              <a:t>OVERVIEW</a:t>
            </a:r>
            <a:endParaRPr lang="en-US" sz="4800" b="1" dirty="0">
              <a:solidFill>
                <a:prstClr val="black"/>
              </a:solidFill>
            </a:endParaRPr>
          </a:p>
        </p:txBody>
      </p:sp>
      <p:sp>
        <p:nvSpPr>
          <p:cNvPr id="4" name="Rounded Rectangle 3"/>
          <p:cNvSpPr/>
          <p:nvPr/>
        </p:nvSpPr>
        <p:spPr>
          <a:xfrm>
            <a:off x="1631828" y="2260121"/>
            <a:ext cx="6172200" cy="67611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prstClr val="white"/>
                </a:solidFill>
              </a:rPr>
              <a:t>ADDICTION TO NON-PRESPRCIPTION DRUGS</a:t>
            </a:r>
            <a:endParaRPr lang="en-US" sz="2400" dirty="0">
              <a:solidFill>
                <a:prstClr val="white"/>
              </a:solidFill>
            </a:endParaRPr>
          </a:p>
        </p:txBody>
      </p:sp>
      <p:sp>
        <p:nvSpPr>
          <p:cNvPr id="5" name="Rounded Rectangle 4"/>
          <p:cNvSpPr/>
          <p:nvPr/>
        </p:nvSpPr>
        <p:spPr>
          <a:xfrm>
            <a:off x="2207696" y="3733800"/>
            <a:ext cx="6172200" cy="67286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ADDICTION  TO TWO SUBSTANCES</a:t>
            </a:r>
            <a:endParaRPr lang="en-US" sz="2800" dirty="0">
              <a:solidFill>
                <a:prstClr val="white"/>
              </a:solidFill>
            </a:endParaRPr>
          </a:p>
        </p:txBody>
      </p:sp>
      <p:grpSp>
        <p:nvGrpSpPr>
          <p:cNvPr id="10" name="Group 9"/>
          <p:cNvGrpSpPr/>
          <p:nvPr/>
        </p:nvGrpSpPr>
        <p:grpSpPr>
          <a:xfrm>
            <a:off x="1587" y="4876619"/>
            <a:ext cx="2587625" cy="1981381"/>
            <a:chOff x="1587" y="4876619"/>
            <a:chExt cx="2587625" cy="1981381"/>
          </a:xfrm>
        </p:grpSpPr>
        <p:pic>
          <p:nvPicPr>
            <p:cNvPr id="1026" name="Picture 2" descr="http://www.dimensionsguide.com/wp-content/uploads/2010/06/Beer-Case-Dimens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4876619"/>
              <a:ext cx="2587625" cy="19813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7312" y="6564343"/>
              <a:ext cx="1584325" cy="276999"/>
            </a:xfrm>
            <a:prstGeom prst="rect">
              <a:avLst/>
            </a:prstGeom>
            <a:noFill/>
          </p:spPr>
          <p:txBody>
            <a:bodyPr wrap="square" rtlCol="0">
              <a:spAutoFit/>
            </a:bodyPr>
            <a:lstStyle/>
            <a:p>
              <a:r>
                <a:rPr lang="en-US" sz="1200" dirty="0" smtClean="0">
                  <a:solidFill>
                    <a:prstClr val="black"/>
                  </a:solidFill>
                </a:rPr>
                <a:t>Google.com/images</a:t>
              </a:r>
              <a:endParaRPr lang="en-US" sz="1200" dirty="0">
                <a:solidFill>
                  <a:prstClr val="black"/>
                </a:solidFill>
              </a:endParaRPr>
            </a:p>
          </p:txBody>
        </p:sp>
      </p:grpSp>
      <p:grpSp>
        <p:nvGrpSpPr>
          <p:cNvPr id="11" name="Group 10"/>
          <p:cNvGrpSpPr/>
          <p:nvPr/>
        </p:nvGrpSpPr>
        <p:grpSpPr>
          <a:xfrm>
            <a:off x="3644656" y="4578728"/>
            <a:ext cx="2146544" cy="2253872"/>
            <a:chOff x="3581400" y="4578728"/>
            <a:chExt cx="2146544" cy="2253872"/>
          </a:xfrm>
        </p:grpSpPr>
        <p:pic>
          <p:nvPicPr>
            <p:cNvPr id="1028" name="Picture 4" descr="http://tattoo.falbepublishing.com/pot_leaf_tatto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578728"/>
              <a:ext cx="2146544" cy="22538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581400" y="6524823"/>
              <a:ext cx="1438855" cy="276999"/>
            </a:xfrm>
            <a:prstGeom prst="rect">
              <a:avLst/>
            </a:prstGeom>
            <a:noFill/>
          </p:spPr>
          <p:txBody>
            <a:bodyPr wrap="none" rtlCol="0">
              <a:spAutoFit/>
            </a:bodyPr>
            <a:lstStyle/>
            <a:p>
              <a:r>
                <a:rPr lang="en-US" sz="1200" dirty="0" smtClean="0">
                  <a:solidFill>
                    <a:prstClr val="black"/>
                  </a:solidFill>
                </a:rPr>
                <a:t>Google.com/images</a:t>
              </a:r>
              <a:endParaRPr lang="en-US" sz="1200" dirty="0">
                <a:solidFill>
                  <a:prstClr val="black"/>
                </a:solidFill>
              </a:endParaRPr>
            </a:p>
          </p:txBody>
        </p:sp>
      </p:grpSp>
      <p:grpSp>
        <p:nvGrpSpPr>
          <p:cNvPr id="12" name="Group 11"/>
          <p:cNvGrpSpPr/>
          <p:nvPr/>
        </p:nvGrpSpPr>
        <p:grpSpPr>
          <a:xfrm>
            <a:off x="6912286" y="4953000"/>
            <a:ext cx="2231714" cy="1879600"/>
            <a:chOff x="6912286" y="4953000"/>
            <a:chExt cx="2231714" cy="1879600"/>
          </a:xfrm>
        </p:grpSpPr>
        <p:pic>
          <p:nvPicPr>
            <p:cNvPr id="1030" name="Picture 6" descr="http://www.myinsurancerep.com/services/images/prescription_drug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2286" y="4953000"/>
              <a:ext cx="2231714" cy="18796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912286" y="6536929"/>
              <a:ext cx="1438855" cy="276999"/>
            </a:xfrm>
            <a:prstGeom prst="rect">
              <a:avLst/>
            </a:prstGeom>
            <a:noFill/>
          </p:spPr>
          <p:txBody>
            <a:bodyPr wrap="none" rtlCol="0">
              <a:spAutoFit/>
            </a:bodyPr>
            <a:lstStyle/>
            <a:p>
              <a:r>
                <a:rPr lang="en-US" sz="1200" dirty="0" smtClean="0">
                  <a:solidFill>
                    <a:prstClr val="black"/>
                  </a:solidFill>
                </a:rPr>
                <a:t>Google.com/images</a:t>
              </a:r>
              <a:endParaRPr lang="en-US" dirty="0">
                <a:solidFill>
                  <a:prstClr val="black"/>
                </a:solidFill>
              </a:endParaRPr>
            </a:p>
          </p:txBody>
        </p:sp>
      </p:grpSp>
      <p:sp>
        <p:nvSpPr>
          <p:cNvPr id="15" name="Rounded Rectangle 14"/>
          <p:cNvSpPr/>
          <p:nvPr/>
        </p:nvSpPr>
        <p:spPr>
          <a:xfrm>
            <a:off x="1893324" y="3048000"/>
            <a:ext cx="6172200" cy="6096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ADDICTION TO PRESCRIPTION DRUGS</a:t>
            </a:r>
            <a:endParaRPr lang="en-US" sz="2800" dirty="0">
              <a:solidFill>
                <a:prstClr val="white"/>
              </a:solidFill>
            </a:endParaRPr>
          </a:p>
        </p:txBody>
      </p:sp>
      <p:sp>
        <p:nvSpPr>
          <p:cNvPr id="3" name="Rectangle 2"/>
          <p:cNvSpPr/>
          <p:nvPr/>
        </p:nvSpPr>
        <p:spPr>
          <a:xfrm>
            <a:off x="489025" y="1066800"/>
            <a:ext cx="7750115" cy="1077218"/>
          </a:xfrm>
          <a:prstGeom prst="rect">
            <a:avLst/>
          </a:prstGeom>
        </p:spPr>
        <p:txBody>
          <a:bodyPr wrap="square">
            <a:spAutoFit/>
          </a:bodyPr>
          <a:lstStyle/>
          <a:p>
            <a:pPr lvl="0"/>
            <a:r>
              <a:rPr lang="en-US" sz="3200" b="1" dirty="0" smtClean="0">
                <a:solidFill>
                  <a:prstClr val="black"/>
                </a:solidFill>
              </a:rPr>
              <a:t>I just want to touch on three basic information:</a:t>
            </a:r>
            <a:endParaRPr lang="en-US" sz="3200" b="1" dirty="0">
              <a:solidFill>
                <a:prstClr val="black"/>
              </a:solidFill>
            </a:endParaRPr>
          </a:p>
        </p:txBody>
      </p:sp>
    </p:spTree>
    <p:extLst>
      <p:ext uri="{BB962C8B-B14F-4D97-AF65-F5344CB8AC3E}">
        <p14:creationId xmlns:p14="http://schemas.microsoft.com/office/powerpoint/2010/main" val="4031334559"/>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3461" y="381000"/>
            <a:ext cx="4148828" cy="1015663"/>
          </a:xfrm>
          <a:prstGeom prst="rect">
            <a:avLst/>
          </a:prstGeom>
          <a:noFill/>
        </p:spPr>
        <p:txBody>
          <a:bodyPr wrap="none" rtlCol="0">
            <a:spAutoFit/>
          </a:bodyPr>
          <a:lstStyle/>
          <a:p>
            <a:r>
              <a:rPr lang="en-US" sz="6000" dirty="0" smtClean="0"/>
              <a:t>Main Point 1</a:t>
            </a:r>
            <a:endParaRPr lang="en-US" dirty="0"/>
          </a:p>
        </p:txBody>
      </p:sp>
      <p:sp>
        <p:nvSpPr>
          <p:cNvPr id="4" name="Rounded Rectangle 3"/>
          <p:cNvSpPr/>
          <p:nvPr/>
        </p:nvSpPr>
        <p:spPr>
          <a:xfrm>
            <a:off x="1459513" y="2819400"/>
            <a:ext cx="6172200" cy="9144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ADDICTION TO NON-PRESPRCIPTION DRUGS</a:t>
            </a:r>
          </a:p>
          <a:p>
            <a:pPr algn="ctr"/>
            <a:r>
              <a:rPr lang="en-US" sz="2400" b="1" dirty="0" smtClean="0"/>
              <a:t>Or illegal Drugs</a:t>
            </a:r>
            <a:endParaRPr lang="en-US" sz="2400" b="1" dirty="0"/>
          </a:p>
        </p:txBody>
      </p:sp>
      <p:grpSp>
        <p:nvGrpSpPr>
          <p:cNvPr id="10" name="Group 9"/>
          <p:cNvGrpSpPr/>
          <p:nvPr/>
        </p:nvGrpSpPr>
        <p:grpSpPr>
          <a:xfrm>
            <a:off x="1587" y="4876619"/>
            <a:ext cx="2587625" cy="1981381"/>
            <a:chOff x="1587" y="4876619"/>
            <a:chExt cx="2587625" cy="1981381"/>
          </a:xfrm>
        </p:grpSpPr>
        <p:pic>
          <p:nvPicPr>
            <p:cNvPr id="1026" name="Picture 2" descr="http://www.dimensionsguide.com/wp-content/uploads/2010/06/Beer-Case-Dimens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4876619"/>
              <a:ext cx="2587625" cy="19813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7312" y="6564343"/>
              <a:ext cx="1584325" cy="276999"/>
            </a:xfrm>
            <a:prstGeom prst="rect">
              <a:avLst/>
            </a:prstGeom>
            <a:noFill/>
          </p:spPr>
          <p:txBody>
            <a:bodyPr wrap="square" rtlCol="0">
              <a:spAutoFit/>
            </a:bodyPr>
            <a:lstStyle/>
            <a:p>
              <a:r>
                <a:rPr lang="en-US" sz="1200" dirty="0" smtClean="0"/>
                <a:t>Google.com/images</a:t>
              </a:r>
              <a:endParaRPr lang="en-US" sz="1200" dirty="0"/>
            </a:p>
          </p:txBody>
        </p:sp>
      </p:grpSp>
      <p:grpSp>
        <p:nvGrpSpPr>
          <p:cNvPr id="11" name="Group 10"/>
          <p:cNvGrpSpPr/>
          <p:nvPr/>
        </p:nvGrpSpPr>
        <p:grpSpPr>
          <a:xfrm>
            <a:off x="3644656" y="4578728"/>
            <a:ext cx="2146544" cy="2253872"/>
            <a:chOff x="3581400" y="4578728"/>
            <a:chExt cx="2146544" cy="2253872"/>
          </a:xfrm>
        </p:grpSpPr>
        <p:pic>
          <p:nvPicPr>
            <p:cNvPr id="1028" name="Picture 4" descr="http://tattoo.falbepublishing.com/pot_leaf_tatto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578728"/>
              <a:ext cx="2146544" cy="22538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581400" y="6524823"/>
              <a:ext cx="1438855" cy="276999"/>
            </a:xfrm>
            <a:prstGeom prst="rect">
              <a:avLst/>
            </a:prstGeom>
            <a:noFill/>
          </p:spPr>
          <p:txBody>
            <a:bodyPr wrap="none" rtlCol="0">
              <a:spAutoFit/>
            </a:bodyPr>
            <a:lstStyle/>
            <a:p>
              <a:r>
                <a:rPr lang="en-US" sz="1200" dirty="0" smtClean="0"/>
                <a:t>Google.com/images</a:t>
              </a:r>
              <a:endParaRPr lang="en-US" sz="1200" dirty="0"/>
            </a:p>
          </p:txBody>
        </p:sp>
      </p:grpSp>
      <p:grpSp>
        <p:nvGrpSpPr>
          <p:cNvPr id="12" name="Group 11"/>
          <p:cNvGrpSpPr/>
          <p:nvPr/>
        </p:nvGrpSpPr>
        <p:grpSpPr>
          <a:xfrm>
            <a:off x="6912286" y="4953000"/>
            <a:ext cx="2231714" cy="1879600"/>
            <a:chOff x="6912286" y="4953000"/>
            <a:chExt cx="2231714" cy="1879600"/>
          </a:xfrm>
        </p:grpSpPr>
        <p:pic>
          <p:nvPicPr>
            <p:cNvPr id="1030" name="Picture 6" descr="http://www.myinsurancerep.com/services/images/prescription_drug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2286" y="4953000"/>
              <a:ext cx="2231714" cy="18796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912286" y="6536929"/>
              <a:ext cx="1438855" cy="276999"/>
            </a:xfrm>
            <a:prstGeom prst="rect">
              <a:avLst/>
            </a:prstGeom>
            <a:noFill/>
          </p:spPr>
          <p:txBody>
            <a:bodyPr wrap="none" rtlCol="0">
              <a:spAutoFit/>
            </a:bodyPr>
            <a:lstStyle/>
            <a:p>
              <a:r>
                <a:rPr lang="en-US" sz="1200" dirty="0" smtClean="0"/>
                <a:t>Google.com/images</a:t>
              </a:r>
              <a:endParaRPr lang="en-US" dirty="0"/>
            </a:p>
          </p:txBody>
        </p:sp>
      </p:grpSp>
    </p:spTree>
    <p:extLst>
      <p:ext uri="{BB962C8B-B14F-4D97-AF65-F5344CB8AC3E}">
        <p14:creationId xmlns:p14="http://schemas.microsoft.com/office/powerpoint/2010/main" val="1941437150"/>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6096000" cy="830997"/>
          </a:xfrm>
          <a:prstGeom prst="rect">
            <a:avLst/>
          </a:prstGeom>
          <a:noFill/>
        </p:spPr>
        <p:txBody>
          <a:bodyPr wrap="square" rtlCol="0" anchor="b">
            <a:spAutoFit/>
          </a:bodyPr>
          <a:lstStyle/>
          <a:p>
            <a:pPr algn="ctr"/>
            <a:r>
              <a:rPr lang="en-US" sz="4800" dirty="0" smtClean="0">
                <a:effectLst>
                  <a:outerShdw blurRad="38100" dist="38100" dir="2700000" algn="tl">
                    <a:srgbClr val="000000">
                      <a:alpha val="43137"/>
                    </a:srgbClr>
                  </a:outerShdw>
                </a:effectLst>
              </a:rPr>
              <a:t>First what is a DRUG?</a:t>
            </a:r>
            <a:endParaRPr lang="en-US" sz="4800" dirty="0">
              <a:effectLst>
                <a:outerShdw blurRad="38100" dist="38100" dir="2700000" algn="tl">
                  <a:srgbClr val="000000">
                    <a:alpha val="43137"/>
                  </a:srgbClr>
                </a:outerShdw>
              </a:effectLst>
            </a:endParaRPr>
          </a:p>
        </p:txBody>
      </p:sp>
      <p:sp>
        <p:nvSpPr>
          <p:cNvPr id="3" name="TextBox 2"/>
          <p:cNvSpPr txBox="1"/>
          <p:nvPr/>
        </p:nvSpPr>
        <p:spPr>
          <a:xfrm>
            <a:off x="839410" y="1944746"/>
            <a:ext cx="5257800" cy="2308324"/>
          </a:xfrm>
          <a:prstGeom prst="rect">
            <a:avLst/>
          </a:prstGeom>
          <a:noFill/>
        </p:spPr>
        <p:txBody>
          <a:bodyPr wrap="square" rtlCol="0">
            <a:spAutoFit/>
          </a:bodyPr>
          <a:lstStyle/>
          <a:p>
            <a:pPr marL="342900" indent="-342900" algn="just">
              <a:buFont typeface="Arial" pitchFamily="34" charset="0"/>
              <a:buChar char="•"/>
            </a:pPr>
            <a:r>
              <a:rPr lang="en-US" sz="2400" dirty="0" smtClean="0"/>
              <a:t>A drug is any chemical you take that affects the way your body works.  </a:t>
            </a:r>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Drugs do not only include illegal substances, they also  include prescription drugs as well.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9957" y="2286000"/>
            <a:ext cx="2741130" cy="336529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56196" y="5486400"/>
            <a:ext cx="1327608" cy="261610"/>
          </a:xfrm>
          <a:prstGeom prst="rect">
            <a:avLst/>
          </a:prstGeom>
          <a:noFill/>
        </p:spPr>
        <p:txBody>
          <a:bodyPr wrap="none" rtlCol="0">
            <a:spAutoFit/>
          </a:bodyPr>
          <a:lstStyle/>
          <a:p>
            <a:r>
              <a:rPr lang="en-US" sz="1100" dirty="0" smtClean="0"/>
              <a:t>Google.com/images</a:t>
            </a:r>
            <a:endParaRPr lang="en-US" sz="1100" dirty="0"/>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4359132"/>
            <a:ext cx="3053362" cy="225453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926907" y="6318014"/>
            <a:ext cx="1643655" cy="307777"/>
          </a:xfrm>
          <a:prstGeom prst="rect">
            <a:avLst/>
          </a:prstGeom>
          <a:noFill/>
        </p:spPr>
        <p:txBody>
          <a:bodyPr wrap="none" rtlCol="0">
            <a:spAutoFit/>
          </a:bodyPr>
          <a:lstStyle/>
          <a:p>
            <a:r>
              <a:rPr lang="en-US" sz="1400" dirty="0" smtClean="0">
                <a:solidFill>
                  <a:schemeClr val="bg1"/>
                </a:solidFill>
              </a:rPr>
              <a:t>Google.com/images</a:t>
            </a:r>
          </a:p>
        </p:txBody>
      </p:sp>
      <p:sp>
        <p:nvSpPr>
          <p:cNvPr id="5" name="Rectangle 4"/>
          <p:cNvSpPr/>
          <p:nvPr/>
        </p:nvSpPr>
        <p:spPr>
          <a:xfrm>
            <a:off x="507459" y="1458407"/>
            <a:ext cx="4317592" cy="461665"/>
          </a:xfrm>
          <a:prstGeom prst="rect">
            <a:avLst/>
          </a:prstGeom>
        </p:spPr>
        <p:txBody>
          <a:bodyPr wrap="none">
            <a:spAutoFit/>
          </a:bodyPr>
          <a:lstStyle/>
          <a:p>
            <a:r>
              <a:rPr lang="en-US" sz="2400" dirty="0" smtClean="0">
                <a:solidFill>
                  <a:prstClr val="black"/>
                </a:solidFill>
                <a:hlinkClick r:id="rId5"/>
              </a:rPr>
              <a:t>According to sciencemuseum.org</a:t>
            </a:r>
            <a:endParaRPr lang="en-US" sz="2400" dirty="0"/>
          </a:p>
        </p:txBody>
      </p:sp>
    </p:spTree>
    <p:extLst>
      <p:ext uri="{BB962C8B-B14F-4D97-AF65-F5344CB8AC3E}">
        <p14:creationId xmlns:p14="http://schemas.microsoft.com/office/powerpoint/2010/main" val="31540517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fade">
                                      <p:cBhvr>
                                        <p:cTn id="19" dur="1000"/>
                                        <p:tgtEl>
                                          <p:spTgt spid="1027"/>
                                        </p:tgtEl>
                                      </p:cBhvr>
                                    </p:animEffect>
                                    <p:anim calcmode="lin" valueType="num">
                                      <p:cBhvr>
                                        <p:cTn id="20" dur="1000" fill="hold"/>
                                        <p:tgtEl>
                                          <p:spTgt spid="1027"/>
                                        </p:tgtEl>
                                        <p:attrNameLst>
                                          <p:attrName>ppt_x</p:attrName>
                                        </p:attrNameLst>
                                      </p:cBhvr>
                                      <p:tavLst>
                                        <p:tav tm="0">
                                          <p:val>
                                            <p:strVal val="#ppt_x"/>
                                          </p:val>
                                        </p:tav>
                                        <p:tav tm="100000">
                                          <p:val>
                                            <p:strVal val="#ppt_x"/>
                                          </p:val>
                                        </p:tav>
                                      </p:tavLst>
                                    </p:anim>
                                    <p:anim calcmode="lin" valueType="num">
                                      <p:cBhvr>
                                        <p:cTn id="21" dur="1000" fill="hold"/>
                                        <p:tgtEl>
                                          <p:spTgt spid="1027"/>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238071"/>
            <a:ext cx="8991600" cy="1200329"/>
          </a:xfrm>
          <a:prstGeom prst="rect">
            <a:avLst/>
          </a:prstGeom>
          <a:noFill/>
        </p:spPr>
        <p:txBody>
          <a:bodyPr wrap="square" rtlCol="0">
            <a:spAutoFit/>
          </a:bodyPr>
          <a:lstStyle/>
          <a:p>
            <a:r>
              <a:rPr lang="en-US" b="1" dirty="0" smtClean="0">
                <a:solidFill>
                  <a:srgbClr val="FF0000"/>
                </a:solidFill>
              </a:rPr>
              <a:t>Crack</a:t>
            </a:r>
            <a:r>
              <a:rPr lang="en-US" dirty="0" smtClean="0">
                <a:solidFill>
                  <a:prstClr val="black"/>
                </a:solidFill>
              </a:rPr>
              <a:t>:  is cocaine in its most raw form. Crack is a rock crystal that is heated and the vapors inhaled. The name “crack” comes from the crackling sound one hears when the rock crystal is being heated.  </a:t>
            </a:r>
          </a:p>
          <a:p>
            <a:endParaRPr lang="en-US" dirty="0">
              <a:solidFill>
                <a:prstClr val="black"/>
              </a:solidFill>
            </a:endParaRPr>
          </a:p>
        </p:txBody>
      </p:sp>
      <p:sp>
        <p:nvSpPr>
          <p:cNvPr id="4" name="TextBox 3"/>
          <p:cNvSpPr txBox="1"/>
          <p:nvPr/>
        </p:nvSpPr>
        <p:spPr>
          <a:xfrm>
            <a:off x="158151" y="2438400"/>
            <a:ext cx="8915400" cy="1200329"/>
          </a:xfrm>
          <a:prstGeom prst="rect">
            <a:avLst/>
          </a:prstGeom>
          <a:noFill/>
        </p:spPr>
        <p:txBody>
          <a:bodyPr wrap="square" rtlCol="0">
            <a:spAutoFit/>
          </a:bodyPr>
          <a:lstStyle/>
          <a:p>
            <a:r>
              <a:rPr lang="en-US" b="1" dirty="0">
                <a:solidFill>
                  <a:srgbClr val="FF0000"/>
                </a:solidFill>
              </a:rPr>
              <a:t>Heroin</a:t>
            </a:r>
            <a:r>
              <a:rPr lang="en-US" dirty="0">
                <a:solidFill>
                  <a:prstClr val="black"/>
                </a:solidFill>
              </a:rPr>
              <a:t>: is highly addictive drug; </a:t>
            </a:r>
            <a:r>
              <a:rPr lang="en-US" dirty="0" smtClean="0">
                <a:solidFill>
                  <a:prstClr val="black"/>
                </a:solidFill>
              </a:rPr>
              <a:t>a </a:t>
            </a:r>
            <a:r>
              <a:rPr lang="en-US" dirty="0">
                <a:solidFill>
                  <a:prstClr val="black"/>
                </a:solidFill>
              </a:rPr>
              <a:t>potent substance extracted </a:t>
            </a:r>
            <a:r>
              <a:rPr lang="en-US" dirty="0" smtClean="0">
                <a:solidFill>
                  <a:prstClr val="black"/>
                </a:solidFill>
              </a:rPr>
              <a:t>from </a:t>
            </a:r>
            <a:r>
              <a:rPr lang="en-US" dirty="0">
                <a:solidFill>
                  <a:prstClr val="black"/>
                </a:solidFill>
              </a:rPr>
              <a:t>the seed pod of poppy plants. Known on the street as black tar, heroin is usually injected and can lead to the worst addictive drug because it can be cut with other drugs such as crack and </a:t>
            </a:r>
            <a:r>
              <a:rPr lang="en-US" dirty="0" smtClean="0">
                <a:solidFill>
                  <a:prstClr val="black"/>
                </a:solidFill>
              </a:rPr>
              <a:t>cocaine; </a:t>
            </a:r>
            <a:endParaRPr lang="en-US" dirty="0">
              <a:solidFill>
                <a:prstClr val="black"/>
              </a:solidFill>
            </a:endParaRPr>
          </a:p>
          <a:p>
            <a:endParaRPr lang="en-US" dirty="0">
              <a:solidFill>
                <a:prstClr val="black"/>
              </a:solidFill>
            </a:endParaRPr>
          </a:p>
        </p:txBody>
      </p:sp>
      <p:sp>
        <p:nvSpPr>
          <p:cNvPr id="7" name="TextBox 6"/>
          <p:cNvSpPr txBox="1"/>
          <p:nvPr/>
        </p:nvSpPr>
        <p:spPr>
          <a:xfrm>
            <a:off x="169653" y="3733800"/>
            <a:ext cx="8915400" cy="923330"/>
          </a:xfrm>
          <a:prstGeom prst="rect">
            <a:avLst/>
          </a:prstGeom>
          <a:noFill/>
        </p:spPr>
        <p:txBody>
          <a:bodyPr wrap="square" rtlCol="0">
            <a:spAutoFit/>
          </a:bodyPr>
          <a:lstStyle/>
          <a:p>
            <a:r>
              <a:rPr lang="en-US" b="1" dirty="0">
                <a:solidFill>
                  <a:srgbClr val="FF0000"/>
                </a:solidFill>
              </a:rPr>
              <a:t>Marijuana</a:t>
            </a:r>
            <a:r>
              <a:rPr lang="en-US" b="1" dirty="0">
                <a:solidFill>
                  <a:prstClr val="black"/>
                </a:solidFill>
              </a:rPr>
              <a:t>: </a:t>
            </a:r>
            <a:r>
              <a:rPr lang="en-US" dirty="0">
                <a:solidFill>
                  <a:prstClr val="black"/>
                </a:solidFill>
              </a:rPr>
              <a:t>The most comm. Illegal drug, marijuana or ganja is a dry, shredded mix of flowers, stems, seeds, and leaves of from the naturally grown Cannabis sativa. Though it is addictive is does have neurotic effects that can quickly damage the brain</a:t>
            </a:r>
            <a:r>
              <a:rPr lang="en-US" dirty="0" smtClean="0">
                <a:solidFill>
                  <a:prstClr val="black"/>
                </a:solidFill>
              </a:rPr>
              <a:t>.</a:t>
            </a:r>
            <a:endParaRPr lang="en-US" dirty="0">
              <a:solidFill>
                <a:prstClr val="black"/>
              </a:solidFill>
            </a:endParaRPr>
          </a:p>
        </p:txBody>
      </p:sp>
      <p:sp>
        <p:nvSpPr>
          <p:cNvPr id="8" name="TextBox 7"/>
          <p:cNvSpPr txBox="1"/>
          <p:nvPr/>
        </p:nvSpPr>
        <p:spPr>
          <a:xfrm>
            <a:off x="190500" y="4800600"/>
            <a:ext cx="8762999" cy="1477328"/>
          </a:xfrm>
          <a:prstGeom prst="rect">
            <a:avLst/>
          </a:prstGeom>
          <a:noFill/>
        </p:spPr>
        <p:txBody>
          <a:bodyPr wrap="square" rtlCol="0">
            <a:spAutoFit/>
          </a:bodyPr>
          <a:lstStyle/>
          <a:p>
            <a:r>
              <a:rPr lang="en-US" b="1" dirty="0">
                <a:solidFill>
                  <a:srgbClr val="FF0000"/>
                </a:solidFill>
              </a:rPr>
              <a:t>MDMA</a:t>
            </a:r>
            <a:r>
              <a:rPr lang="en-US" dirty="0">
                <a:solidFill>
                  <a:srgbClr val="FF0000"/>
                </a:solidFill>
              </a:rPr>
              <a:t> (</a:t>
            </a:r>
            <a:r>
              <a:rPr lang="en-US" i="1" dirty="0">
                <a:solidFill>
                  <a:srgbClr val="FF0000"/>
                </a:solidFill>
              </a:rPr>
              <a:t>Ecstasy</a:t>
            </a:r>
            <a:r>
              <a:rPr lang="en-US" dirty="0">
                <a:solidFill>
                  <a:srgbClr val="FF0000"/>
                </a:solidFill>
              </a:rPr>
              <a:t>)</a:t>
            </a:r>
            <a:r>
              <a:rPr lang="en-US" dirty="0">
                <a:solidFill>
                  <a:prstClr val="black"/>
                </a:solidFill>
              </a:rPr>
              <a:t>: A terrible drug that is synthetic and psychoactive dedicated to creating a hallucinogenic fervor. Acting as a stimuli and psychedelic Ecstasy creates an energy effect and creates distortions in reality, time and perception of the taker and ultimately creates a seemingly joyful experience.</a:t>
            </a:r>
          </a:p>
          <a:p>
            <a:endParaRPr lang="en-US" dirty="0">
              <a:solidFill>
                <a:prstClr val="black"/>
              </a:solidFill>
            </a:endParaRPr>
          </a:p>
        </p:txBody>
      </p:sp>
      <p:sp>
        <p:nvSpPr>
          <p:cNvPr id="9" name="TextBox 8"/>
          <p:cNvSpPr txBox="1"/>
          <p:nvPr/>
        </p:nvSpPr>
        <p:spPr>
          <a:xfrm>
            <a:off x="4794848" y="5983076"/>
            <a:ext cx="4109651" cy="954107"/>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(effectsofdrugs.info, 2007)</a:t>
            </a:r>
          </a:p>
          <a:p>
            <a:endParaRPr lang="en-US" sz="2800" b="1" dirty="0">
              <a:solidFill>
                <a:srgbClr val="FF0000"/>
              </a:solidFill>
              <a:effectLst>
                <a:outerShdw blurRad="38100" dist="38100" dir="2700000" algn="tl">
                  <a:srgbClr val="000000">
                    <a:alpha val="43137"/>
                  </a:srgbClr>
                </a:outerShdw>
              </a:effectLst>
            </a:endParaRPr>
          </a:p>
        </p:txBody>
      </p:sp>
      <p:sp>
        <p:nvSpPr>
          <p:cNvPr id="10" name="Rounded Rectangle 9"/>
          <p:cNvSpPr/>
          <p:nvPr/>
        </p:nvSpPr>
        <p:spPr>
          <a:xfrm>
            <a:off x="1458581" y="90830"/>
            <a:ext cx="6172200" cy="9144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ADDICTING NON-PRESPRCIPTION DRUGS</a:t>
            </a:r>
          </a:p>
          <a:p>
            <a:pPr algn="ctr"/>
            <a:r>
              <a:rPr lang="en-US" sz="2400" b="1" dirty="0" smtClean="0"/>
              <a:t>(illegal Drugs)</a:t>
            </a:r>
            <a:endParaRPr lang="en-US" sz="2400" b="1" dirty="0"/>
          </a:p>
        </p:txBody>
      </p:sp>
    </p:spTree>
    <p:extLst>
      <p:ext uri="{BB962C8B-B14F-4D97-AF65-F5344CB8AC3E}">
        <p14:creationId xmlns:p14="http://schemas.microsoft.com/office/powerpoint/2010/main" val="9044244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52399"/>
            <a:ext cx="4148828" cy="1015663"/>
          </a:xfrm>
          <a:prstGeom prst="rect">
            <a:avLst/>
          </a:prstGeom>
          <a:noFill/>
        </p:spPr>
        <p:txBody>
          <a:bodyPr wrap="none" rtlCol="0">
            <a:spAutoFit/>
          </a:bodyPr>
          <a:lstStyle/>
          <a:p>
            <a:r>
              <a:rPr lang="en-US" sz="6000" dirty="0" smtClean="0">
                <a:solidFill>
                  <a:prstClr val="black"/>
                </a:solidFill>
              </a:rPr>
              <a:t>Main Point 2</a:t>
            </a:r>
            <a:endParaRPr lang="en-US" dirty="0">
              <a:solidFill>
                <a:prstClr val="black"/>
              </a:solidFill>
            </a:endParaRPr>
          </a:p>
        </p:txBody>
      </p:sp>
      <p:sp>
        <p:nvSpPr>
          <p:cNvPr id="4" name="Rounded Rectangle 3"/>
          <p:cNvSpPr/>
          <p:nvPr/>
        </p:nvSpPr>
        <p:spPr>
          <a:xfrm>
            <a:off x="1295398" y="2590800"/>
            <a:ext cx="6629401" cy="8382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ADDICTION TO PRESPRCIPTION DRUGS</a:t>
            </a:r>
            <a:endParaRPr lang="en-US" sz="2800" dirty="0">
              <a:solidFill>
                <a:prstClr val="white"/>
              </a:solidFill>
            </a:endParaRPr>
          </a:p>
        </p:txBody>
      </p:sp>
      <p:grpSp>
        <p:nvGrpSpPr>
          <p:cNvPr id="10" name="Group 9"/>
          <p:cNvGrpSpPr/>
          <p:nvPr/>
        </p:nvGrpSpPr>
        <p:grpSpPr>
          <a:xfrm>
            <a:off x="1587" y="4876619"/>
            <a:ext cx="2587625" cy="1981381"/>
            <a:chOff x="1587" y="4876619"/>
            <a:chExt cx="2587625" cy="1981381"/>
          </a:xfrm>
        </p:grpSpPr>
        <p:pic>
          <p:nvPicPr>
            <p:cNvPr id="1026" name="Picture 2" descr="http://www.dimensionsguide.com/wp-content/uploads/2010/06/Beer-Case-Dimens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4876619"/>
              <a:ext cx="2587625" cy="19813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7312" y="6564343"/>
              <a:ext cx="1584325" cy="276999"/>
            </a:xfrm>
            <a:prstGeom prst="rect">
              <a:avLst/>
            </a:prstGeom>
            <a:noFill/>
          </p:spPr>
          <p:txBody>
            <a:bodyPr wrap="square" rtlCol="0">
              <a:spAutoFit/>
            </a:bodyPr>
            <a:lstStyle/>
            <a:p>
              <a:r>
                <a:rPr lang="en-US" sz="1200" dirty="0" smtClean="0">
                  <a:solidFill>
                    <a:prstClr val="black"/>
                  </a:solidFill>
                </a:rPr>
                <a:t>Google.com/images</a:t>
              </a:r>
              <a:endParaRPr lang="en-US" sz="1200" dirty="0">
                <a:solidFill>
                  <a:prstClr val="black"/>
                </a:solidFill>
              </a:endParaRPr>
            </a:p>
          </p:txBody>
        </p:sp>
      </p:grpSp>
      <p:grpSp>
        <p:nvGrpSpPr>
          <p:cNvPr id="11" name="Group 10"/>
          <p:cNvGrpSpPr/>
          <p:nvPr/>
        </p:nvGrpSpPr>
        <p:grpSpPr>
          <a:xfrm>
            <a:off x="3644656" y="4578728"/>
            <a:ext cx="2146544" cy="2253872"/>
            <a:chOff x="3581400" y="4578728"/>
            <a:chExt cx="2146544" cy="2253872"/>
          </a:xfrm>
        </p:grpSpPr>
        <p:pic>
          <p:nvPicPr>
            <p:cNvPr id="1028" name="Picture 4" descr="http://tattoo.falbepublishing.com/pot_leaf_tatto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578728"/>
              <a:ext cx="2146544" cy="22538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581400" y="6524823"/>
              <a:ext cx="1438855" cy="276999"/>
            </a:xfrm>
            <a:prstGeom prst="rect">
              <a:avLst/>
            </a:prstGeom>
            <a:noFill/>
          </p:spPr>
          <p:txBody>
            <a:bodyPr wrap="none" rtlCol="0">
              <a:spAutoFit/>
            </a:bodyPr>
            <a:lstStyle/>
            <a:p>
              <a:r>
                <a:rPr lang="en-US" sz="1200" dirty="0" smtClean="0">
                  <a:solidFill>
                    <a:prstClr val="black"/>
                  </a:solidFill>
                </a:rPr>
                <a:t>Google.com/images</a:t>
              </a:r>
              <a:endParaRPr lang="en-US" sz="1200" dirty="0">
                <a:solidFill>
                  <a:prstClr val="black"/>
                </a:solidFill>
              </a:endParaRPr>
            </a:p>
          </p:txBody>
        </p:sp>
      </p:grpSp>
      <p:grpSp>
        <p:nvGrpSpPr>
          <p:cNvPr id="12" name="Group 11"/>
          <p:cNvGrpSpPr/>
          <p:nvPr/>
        </p:nvGrpSpPr>
        <p:grpSpPr>
          <a:xfrm>
            <a:off x="6912286" y="4953000"/>
            <a:ext cx="2231714" cy="1879600"/>
            <a:chOff x="6912286" y="4953000"/>
            <a:chExt cx="2231714" cy="1879600"/>
          </a:xfrm>
        </p:grpSpPr>
        <p:pic>
          <p:nvPicPr>
            <p:cNvPr id="1030" name="Picture 6" descr="http://www.myinsurancerep.com/services/images/prescription_drug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2286" y="4953000"/>
              <a:ext cx="2231714" cy="18796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912286" y="6536929"/>
              <a:ext cx="1438855" cy="276999"/>
            </a:xfrm>
            <a:prstGeom prst="rect">
              <a:avLst/>
            </a:prstGeom>
            <a:noFill/>
          </p:spPr>
          <p:txBody>
            <a:bodyPr wrap="none" rtlCol="0">
              <a:spAutoFit/>
            </a:bodyPr>
            <a:lstStyle/>
            <a:p>
              <a:r>
                <a:rPr lang="en-US" sz="1200" dirty="0" smtClean="0">
                  <a:solidFill>
                    <a:prstClr val="black"/>
                  </a:solidFill>
                </a:rPr>
                <a:t>Google.com/images</a:t>
              </a:r>
              <a:endParaRPr lang="en-US" dirty="0">
                <a:solidFill>
                  <a:prstClr val="black"/>
                </a:solidFill>
              </a:endParaRPr>
            </a:p>
          </p:txBody>
        </p:sp>
      </p:grpSp>
    </p:spTree>
    <p:extLst>
      <p:ext uri="{BB962C8B-B14F-4D97-AF65-F5344CB8AC3E}">
        <p14:creationId xmlns:p14="http://schemas.microsoft.com/office/powerpoint/2010/main" val="403133455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850" y="304799"/>
            <a:ext cx="8496300" cy="1446550"/>
          </a:xfrm>
          <a:prstGeom prst="rect">
            <a:avLst/>
          </a:prstGeom>
          <a:noFill/>
        </p:spPr>
        <p:txBody>
          <a:bodyPr wrap="square" rtlCol="0">
            <a:spAutoFit/>
          </a:bodyPr>
          <a:lstStyle/>
          <a:p>
            <a:r>
              <a:rPr lang="en-US" sz="4400" dirty="0" smtClean="0">
                <a:solidFill>
                  <a:srgbClr val="FF0000"/>
                </a:solidFill>
              </a:rPr>
              <a:t>treatantidrug.com</a:t>
            </a:r>
            <a:r>
              <a:rPr lang="en-US" sz="4400" dirty="0" smtClean="0"/>
              <a:t> gives a list of painkiller substances as follows:</a:t>
            </a:r>
            <a:endParaRPr lang="en-US" sz="4400" dirty="0"/>
          </a:p>
        </p:txBody>
      </p:sp>
      <p:sp>
        <p:nvSpPr>
          <p:cNvPr id="4" name="TextBox 3"/>
          <p:cNvSpPr txBox="1"/>
          <p:nvPr/>
        </p:nvSpPr>
        <p:spPr>
          <a:xfrm>
            <a:off x="350448" y="1905000"/>
            <a:ext cx="8572500" cy="4339650"/>
          </a:xfrm>
          <a:prstGeom prst="rect">
            <a:avLst/>
          </a:prstGeom>
          <a:noFill/>
        </p:spPr>
        <p:txBody>
          <a:bodyPr wrap="square" rtlCol="0">
            <a:spAutoFit/>
          </a:bodyPr>
          <a:lstStyle/>
          <a:p>
            <a:pPr marL="285750" lvl="0" indent="-285750">
              <a:buFont typeface="Arial" pitchFamily="34" charset="0"/>
              <a:buChar char="•"/>
            </a:pPr>
            <a:r>
              <a:rPr lang="en-US" sz="2000" b="1" dirty="0" smtClean="0">
                <a:solidFill>
                  <a:srgbClr val="FF0000"/>
                </a:solidFill>
              </a:rPr>
              <a:t>Opium</a:t>
            </a:r>
            <a:r>
              <a:rPr lang="en-US" sz="2000" dirty="0">
                <a:solidFill>
                  <a:prstClr val="black"/>
                </a:solidFill>
              </a:rPr>
              <a:t>: from the opium poppy, formerly used in medicine to soothe pain but is now often replaced by derivative alkaloids (as morphine or codeine) or man-made substitutes (opioids).</a:t>
            </a:r>
          </a:p>
          <a:p>
            <a:pPr marL="285750" indent="-285750">
              <a:buFont typeface="Arial" pitchFamily="34" charset="0"/>
              <a:buChar char="•"/>
            </a:pPr>
            <a:r>
              <a:rPr lang="en-US" sz="2000" b="1" dirty="0" smtClean="0">
                <a:solidFill>
                  <a:srgbClr val="FF0000"/>
                </a:solidFill>
              </a:rPr>
              <a:t>Morphine</a:t>
            </a:r>
            <a:r>
              <a:rPr lang="en-US" sz="2000" dirty="0">
                <a:solidFill>
                  <a:prstClr val="black"/>
                </a:solidFill>
              </a:rPr>
              <a:t>: the powerful, active ingredient of opium is used as a painkiller and sedative</a:t>
            </a:r>
            <a:endParaRPr lang="en-US" sz="2000" dirty="0" smtClean="0"/>
          </a:p>
          <a:p>
            <a:pPr marL="285750" indent="-285750">
              <a:buFont typeface="Arial" pitchFamily="34" charset="0"/>
              <a:buChar char="•"/>
            </a:pPr>
            <a:r>
              <a:rPr lang="en-US" sz="2000" b="1" dirty="0" smtClean="0">
                <a:solidFill>
                  <a:srgbClr val="FF0000"/>
                </a:solidFill>
              </a:rPr>
              <a:t>Codeine</a:t>
            </a:r>
            <a:r>
              <a:rPr lang="en-US" sz="2000" dirty="0"/>
              <a:t>: like morphine, this is found in </a:t>
            </a:r>
            <a:r>
              <a:rPr lang="en-US" sz="2000" dirty="0" smtClean="0"/>
              <a:t>opium and </a:t>
            </a:r>
            <a:r>
              <a:rPr lang="en-US" sz="2000" dirty="0"/>
              <a:t>is used especially as a painkiller.</a:t>
            </a:r>
          </a:p>
          <a:p>
            <a:pPr marL="285750" indent="-285750">
              <a:buFont typeface="Arial" pitchFamily="34" charset="0"/>
              <a:buChar char="•"/>
            </a:pPr>
            <a:r>
              <a:rPr lang="en-US" sz="2000" b="1" dirty="0">
                <a:solidFill>
                  <a:srgbClr val="FF0000"/>
                </a:solidFill>
              </a:rPr>
              <a:t>Fentanyl </a:t>
            </a:r>
            <a:r>
              <a:rPr lang="en-US" sz="2000" dirty="0"/>
              <a:t>(and fentanyl analogs): a man-made opioid painkiller similar to morphine that is administered as a skin patch or orally.</a:t>
            </a:r>
          </a:p>
          <a:p>
            <a:pPr marL="285750" indent="-285750">
              <a:buFont typeface="Arial" pitchFamily="34" charset="0"/>
              <a:buChar char="•"/>
            </a:pPr>
            <a:r>
              <a:rPr lang="en-US" sz="2000" b="1" dirty="0" smtClean="0">
                <a:solidFill>
                  <a:srgbClr val="FF0000"/>
                </a:solidFill>
              </a:rPr>
              <a:t>Hydrocodone</a:t>
            </a:r>
            <a:r>
              <a:rPr lang="en-US" sz="2000" dirty="0"/>
              <a:t>: often combined with acetaminophen for use as a painkiller. </a:t>
            </a:r>
            <a:r>
              <a:rPr lang="en-US" sz="2000" dirty="0" err="1"/>
              <a:t>Vicodin</a:t>
            </a:r>
            <a:r>
              <a:rPr lang="en-US" sz="2000" dirty="0"/>
              <a:t> is an example.</a:t>
            </a:r>
          </a:p>
          <a:p>
            <a:pPr marL="285750" indent="-285750">
              <a:buFont typeface="Arial" pitchFamily="34" charset="0"/>
              <a:buChar char="•"/>
            </a:pPr>
            <a:r>
              <a:rPr lang="en-US" sz="2000" b="1" dirty="0">
                <a:solidFill>
                  <a:srgbClr val="FF0000"/>
                </a:solidFill>
              </a:rPr>
              <a:t>Oxycodone</a:t>
            </a:r>
            <a:r>
              <a:rPr lang="en-US" sz="2000" dirty="0"/>
              <a:t>: a narcotic painkiller, for example </a:t>
            </a:r>
            <a:r>
              <a:rPr lang="en-US" sz="2000" dirty="0" err="1"/>
              <a:t>OxyContin</a:t>
            </a:r>
            <a:r>
              <a:rPr lang="en-US" sz="2000" dirty="0"/>
              <a:t>, Percocet, and Percodan</a:t>
            </a:r>
          </a:p>
          <a:p>
            <a:endParaRPr lang="en-US" sz="1600" dirty="0"/>
          </a:p>
        </p:txBody>
      </p:sp>
    </p:spTree>
    <p:extLst>
      <p:ext uri="{BB962C8B-B14F-4D97-AF65-F5344CB8AC3E}">
        <p14:creationId xmlns:p14="http://schemas.microsoft.com/office/powerpoint/2010/main" val="375841985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850" y="304799"/>
            <a:ext cx="8496300" cy="2123658"/>
          </a:xfrm>
          <a:prstGeom prst="rect">
            <a:avLst/>
          </a:prstGeom>
          <a:noFill/>
        </p:spPr>
        <p:txBody>
          <a:bodyPr wrap="square" rtlCol="0">
            <a:spAutoFit/>
          </a:bodyPr>
          <a:lstStyle/>
          <a:p>
            <a:r>
              <a:rPr lang="en-US" sz="4400" dirty="0" smtClean="0">
                <a:solidFill>
                  <a:prstClr val="black"/>
                </a:solidFill>
              </a:rPr>
              <a:t>The </a:t>
            </a:r>
            <a:r>
              <a:rPr lang="en-US" sz="4400" dirty="0" smtClean="0">
                <a:solidFill>
                  <a:srgbClr val="FF0000"/>
                </a:solidFill>
              </a:rPr>
              <a:t>treatantidrug.com</a:t>
            </a:r>
            <a:r>
              <a:rPr lang="en-US" sz="4400" dirty="0" smtClean="0">
                <a:solidFill>
                  <a:prstClr val="black"/>
                </a:solidFill>
              </a:rPr>
              <a:t> mentions pain killers as among the addictive prescription drugs. </a:t>
            </a:r>
            <a:endParaRPr lang="en-US" sz="4400" dirty="0">
              <a:solidFill>
                <a:prstClr val="black"/>
              </a:solidFill>
            </a:endParaRPr>
          </a:p>
        </p:txBody>
      </p:sp>
      <p:sp>
        <p:nvSpPr>
          <p:cNvPr id="3" name="TextBox 2"/>
          <p:cNvSpPr txBox="1"/>
          <p:nvPr/>
        </p:nvSpPr>
        <p:spPr>
          <a:xfrm>
            <a:off x="914400" y="2667000"/>
            <a:ext cx="7772400" cy="3416320"/>
          </a:xfrm>
          <a:prstGeom prst="rect">
            <a:avLst/>
          </a:prstGeom>
          <a:noFill/>
        </p:spPr>
        <p:txBody>
          <a:bodyPr wrap="square" rtlCol="0">
            <a:spAutoFit/>
          </a:bodyPr>
          <a:lstStyle/>
          <a:p>
            <a:pPr algn="ctr"/>
            <a:r>
              <a:rPr lang="en-US" sz="2400" b="1" dirty="0" smtClean="0">
                <a:solidFill>
                  <a:prstClr val="black"/>
                </a:solidFill>
              </a:rPr>
              <a:t>Painkillers or Opioids </a:t>
            </a:r>
            <a:r>
              <a:rPr lang="en-US" sz="2400" b="1" dirty="0">
                <a:solidFill>
                  <a:prstClr val="black"/>
                </a:solidFill>
              </a:rPr>
              <a:t>are drugs that contain </a:t>
            </a:r>
            <a:r>
              <a:rPr lang="en-US" sz="2400" b="1" dirty="0" smtClean="0">
                <a:solidFill>
                  <a:prstClr val="black"/>
                </a:solidFill>
              </a:rPr>
              <a:t>opium. </a:t>
            </a:r>
          </a:p>
          <a:p>
            <a:pPr algn="ctr"/>
            <a:r>
              <a:rPr lang="en-US" sz="2400" b="1" dirty="0" smtClean="0">
                <a:solidFill>
                  <a:prstClr val="black"/>
                </a:solidFill>
              </a:rPr>
              <a:t>They </a:t>
            </a:r>
            <a:r>
              <a:rPr lang="en-US" sz="2400" b="1" dirty="0">
                <a:solidFill>
                  <a:prstClr val="black"/>
                </a:solidFill>
              </a:rPr>
              <a:t>are prescribed for pain </a:t>
            </a:r>
            <a:r>
              <a:rPr lang="en-US" sz="2400" b="1" dirty="0" smtClean="0">
                <a:solidFill>
                  <a:prstClr val="black"/>
                </a:solidFill>
              </a:rPr>
              <a:t>relief.</a:t>
            </a:r>
          </a:p>
          <a:p>
            <a:pPr algn="ctr"/>
            <a:endParaRPr lang="en-US" sz="2400" b="1" dirty="0" smtClean="0">
              <a:solidFill>
                <a:prstClr val="black"/>
              </a:solidFill>
            </a:endParaRPr>
          </a:p>
          <a:p>
            <a:pPr algn="ctr"/>
            <a:r>
              <a:rPr lang="en-US" sz="2400" b="1" dirty="0" smtClean="0">
                <a:solidFill>
                  <a:prstClr val="black"/>
                </a:solidFill>
              </a:rPr>
              <a:t>Most </a:t>
            </a:r>
            <a:r>
              <a:rPr lang="en-US" sz="2400" b="1" dirty="0">
                <a:solidFill>
                  <a:prstClr val="black"/>
                </a:solidFill>
              </a:rPr>
              <a:t>opioid or painkilling drugs are non-refillable and, when used properly under a medical doctor's supervision, are safe and effective</a:t>
            </a:r>
            <a:r>
              <a:rPr lang="en-US" sz="2400" b="1" dirty="0" smtClean="0">
                <a:solidFill>
                  <a:prstClr val="black"/>
                </a:solidFill>
              </a:rPr>
              <a:t>. </a:t>
            </a:r>
          </a:p>
          <a:p>
            <a:pPr algn="ctr"/>
            <a:endParaRPr lang="en-US" sz="2400" b="1" dirty="0">
              <a:solidFill>
                <a:prstClr val="black"/>
              </a:solidFill>
            </a:endParaRPr>
          </a:p>
          <a:p>
            <a:pPr algn="ctr"/>
            <a:r>
              <a:rPr lang="en-US" sz="2400" b="1" dirty="0" smtClean="0">
                <a:solidFill>
                  <a:prstClr val="black"/>
                </a:solidFill>
              </a:rPr>
              <a:t>Opioid </a:t>
            </a:r>
            <a:r>
              <a:rPr lang="en-US" sz="2400" b="1" dirty="0">
                <a:solidFill>
                  <a:prstClr val="black"/>
                </a:solidFill>
              </a:rPr>
              <a:t>drugs act by effectively changing the way a person experiences pain</a:t>
            </a:r>
            <a:r>
              <a:rPr lang="en-US" sz="2400" b="1" dirty="0" smtClean="0">
                <a:solidFill>
                  <a:prstClr val="black"/>
                </a:solidFill>
              </a:rPr>
              <a:t>.</a:t>
            </a:r>
            <a:endParaRPr lang="en-US" sz="2400" b="1" dirty="0">
              <a:solidFill>
                <a:prstClr val="black"/>
              </a:solidFill>
            </a:endParaRPr>
          </a:p>
        </p:txBody>
      </p:sp>
    </p:spTree>
    <p:extLst>
      <p:ext uri="{BB962C8B-B14F-4D97-AF65-F5344CB8AC3E}">
        <p14:creationId xmlns:p14="http://schemas.microsoft.com/office/powerpoint/2010/main" val="223430003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283</TotalTime>
  <Words>638</Words>
  <Application>Microsoft Office PowerPoint</Application>
  <PresentationFormat>On-screen Show (4:3)</PresentationFormat>
  <Paragraphs>106</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 Russell Palucci</cp:lastModifiedBy>
  <cp:revision>36</cp:revision>
  <dcterms:created xsi:type="dcterms:W3CDTF">2011-10-04T15:04:15Z</dcterms:created>
  <dcterms:modified xsi:type="dcterms:W3CDTF">2011-10-13T15:00:35Z</dcterms:modified>
</cp:coreProperties>
</file>